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7" r:id="rId19"/>
    <p:sldId id="278" r:id="rId20"/>
    <p:sldId id="279" r:id="rId21"/>
    <p:sldId id="280" r:id="rId22"/>
    <p:sldId id="281" r:id="rId23"/>
    <p:sldId id="282" r:id="rId24"/>
    <p:sldId id="283" r:id="rId25"/>
    <p:sldId id="284" r:id="rId26"/>
    <p:sldId id="274" r:id="rId27"/>
    <p:sldId id="275" r:id="rId28"/>
    <p:sldId id="276" r:id="rId2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58" autoAdjust="0"/>
    <p:restoredTop sz="94660"/>
  </p:normalViewPr>
  <p:slideViewPr>
    <p:cSldViewPr snapToGrid="0">
      <p:cViewPr varScale="1">
        <p:scale>
          <a:sx n="37" d="100"/>
          <a:sy n="37" d="100"/>
        </p:scale>
        <p:origin x="52" y="6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04735F6C-1234-434C-848D-EBE57DE36746}" type="datetimeFigureOut">
              <a:rPr lang="en-US" smtClean="0"/>
              <a:t>2/22/2024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23B72744-2218-41FF-B911-A923F1C4B4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162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35F6C-1234-434C-848D-EBE57DE36746}" type="datetimeFigureOut">
              <a:rPr lang="en-US" smtClean="0"/>
              <a:t>2/22/2024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72744-2218-41FF-B911-A923F1C4B4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529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04735F6C-1234-434C-848D-EBE57DE36746}" type="datetimeFigureOut">
              <a:rPr lang="en-US" smtClean="0"/>
              <a:t>2/22/2024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23B72744-2218-41FF-B911-A923F1C4B4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616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04735F6C-1234-434C-848D-EBE57DE36746}" type="datetimeFigureOut">
              <a:rPr lang="en-US" smtClean="0"/>
              <a:t>2/22/2024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23B72744-2218-41FF-B911-A923F1C4B4D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664196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04735F6C-1234-434C-848D-EBE57DE36746}" type="datetimeFigureOut">
              <a:rPr lang="en-US" smtClean="0"/>
              <a:t>2/22/2024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23B72744-2218-41FF-B911-A923F1C4B4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4309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35F6C-1234-434C-848D-EBE57DE36746}" type="datetimeFigureOut">
              <a:rPr lang="en-US" smtClean="0"/>
              <a:t>2/22/2024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72744-2218-41FF-B911-A923F1C4B4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3804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35F6C-1234-434C-848D-EBE57DE36746}" type="datetimeFigureOut">
              <a:rPr lang="en-US" smtClean="0"/>
              <a:t>2/22/2024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72744-2218-41FF-B911-A923F1C4B4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5999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35F6C-1234-434C-848D-EBE57DE36746}" type="datetimeFigureOut">
              <a:rPr lang="en-US" smtClean="0"/>
              <a:t>2/22/2024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72744-2218-41FF-B911-A923F1C4B4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1906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04735F6C-1234-434C-848D-EBE57DE36746}" type="datetimeFigureOut">
              <a:rPr lang="en-US" smtClean="0"/>
              <a:t>2/22/2024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23B72744-2218-41FF-B911-A923F1C4B4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8911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35F6C-1234-434C-848D-EBE57DE36746}" type="datetimeFigureOut">
              <a:rPr lang="en-US" smtClean="0"/>
              <a:t>2/22/2024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72744-2218-41FF-B911-A923F1C4B4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6498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04735F6C-1234-434C-848D-EBE57DE36746}" type="datetimeFigureOut">
              <a:rPr lang="en-US" smtClean="0"/>
              <a:t>2/22/2024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23B72744-2218-41FF-B911-A923F1C4B4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4490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35F6C-1234-434C-848D-EBE57DE36746}" type="datetimeFigureOut">
              <a:rPr lang="en-US" smtClean="0"/>
              <a:t>2/22/2024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72744-2218-41FF-B911-A923F1C4B4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0258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35F6C-1234-434C-848D-EBE57DE36746}" type="datetimeFigureOut">
              <a:rPr lang="en-US" smtClean="0"/>
              <a:t>2/22/2024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72744-2218-41FF-B911-A923F1C4B4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8710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35F6C-1234-434C-848D-EBE57DE36746}" type="datetimeFigureOut">
              <a:rPr lang="en-US" smtClean="0"/>
              <a:t>2/22/2024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72744-2218-41FF-B911-A923F1C4B4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6225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35F6C-1234-434C-848D-EBE57DE36746}" type="datetimeFigureOut">
              <a:rPr lang="en-US" smtClean="0"/>
              <a:t>2/22/2024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72744-2218-41FF-B911-A923F1C4B4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3004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35F6C-1234-434C-848D-EBE57DE36746}" type="datetimeFigureOut">
              <a:rPr lang="en-US" smtClean="0"/>
              <a:t>2/22/2024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72744-2218-41FF-B911-A923F1C4B4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0656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35F6C-1234-434C-848D-EBE57DE36746}" type="datetimeFigureOut">
              <a:rPr lang="en-US" smtClean="0"/>
              <a:t>2/22/2024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72744-2218-41FF-B911-A923F1C4B4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9316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735F6C-1234-434C-848D-EBE57DE36746}" type="datetimeFigureOut">
              <a:rPr lang="en-US" smtClean="0"/>
              <a:t>2/22/2024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B72744-2218-41FF-B911-A923F1C4B4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3612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F7312B-3460-BB60-D84F-805191E903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1600" y="1327155"/>
            <a:ext cx="9448800" cy="1825096"/>
          </a:xfrm>
        </p:spPr>
        <p:txBody>
          <a:bodyPr/>
          <a:lstStyle/>
          <a:p>
            <a:pPr algn="ctr"/>
            <a:r>
              <a:rPr lang="en-US" dirty="0"/>
              <a:t>Linux </a:t>
            </a:r>
            <a:br>
              <a:rPr lang="en-US" dirty="0"/>
            </a:br>
            <a:r>
              <a:rPr lang="en-US" dirty="0"/>
              <a:t>Final PRESINTATION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FF76925-6672-8281-1AA0-D909A5784B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3851276"/>
            <a:ext cx="9448800" cy="685800"/>
          </a:xfrm>
        </p:spPr>
        <p:txBody>
          <a:bodyPr>
            <a:normAutofit fontScale="92500" lnSpcReduction="10000"/>
          </a:bodyPr>
          <a:lstStyle/>
          <a:p>
            <a:pPr algn="r"/>
            <a:r>
              <a:rPr lang="en-US" dirty="0"/>
              <a:t>Tabatha Mitchell</a:t>
            </a:r>
          </a:p>
          <a:p>
            <a:pPr algn="r"/>
            <a:r>
              <a:rPr lang="en-US" dirty="0"/>
              <a:t>2/21/2024</a:t>
            </a:r>
          </a:p>
        </p:txBody>
      </p:sp>
    </p:spTree>
    <p:extLst>
      <p:ext uri="{BB962C8B-B14F-4D97-AF65-F5344CB8AC3E}">
        <p14:creationId xmlns:p14="http://schemas.microsoft.com/office/powerpoint/2010/main" val="24984939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70DED-E942-4274-A5C5-61D0403ED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007837"/>
            <a:ext cx="3755366" cy="1694448"/>
          </a:xfrm>
        </p:spPr>
        <p:txBody>
          <a:bodyPr>
            <a:normAutofit fontScale="90000"/>
          </a:bodyPr>
          <a:lstStyle/>
          <a:p>
            <a:r>
              <a:rPr lang="en-US" sz="4400" dirty="0">
                <a:solidFill>
                  <a:schemeClr val="tx1"/>
                </a:solidFill>
              </a:rPr>
              <a:t>Change script file permissions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96B68D7-6F6F-3BE9-87CA-128D207955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7724" y="1439648"/>
            <a:ext cx="6924676" cy="4496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9386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70DED-E942-4274-A5C5-61D0403ED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838" y="3001992"/>
            <a:ext cx="3450566" cy="1369743"/>
          </a:xfrm>
        </p:spPr>
        <p:txBody>
          <a:bodyPr>
            <a:noAutofit/>
          </a:bodyPr>
          <a:lstStyle/>
          <a:p>
            <a:r>
              <a:rPr lang="en-US" sz="4000" dirty="0">
                <a:solidFill>
                  <a:schemeClr val="tx1"/>
                </a:solidFill>
              </a:rPr>
              <a:t>Set the PATH variable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1D39EBC-41A9-0B42-4F65-D73DCF2AEA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4325" y="1228725"/>
            <a:ext cx="6953250" cy="4592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9865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70DED-E942-4274-A5C5-61D0403ED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780" y="2482571"/>
            <a:ext cx="4136889" cy="2454830"/>
          </a:xfrm>
        </p:spPr>
        <p:txBody>
          <a:bodyPr>
            <a:noAutofit/>
          </a:bodyPr>
          <a:lstStyle/>
          <a:p>
            <a:r>
              <a:rPr lang="en-US" sz="4000" dirty="0">
                <a:solidFill>
                  <a:schemeClr val="tx1"/>
                </a:solidFill>
              </a:rPr>
              <a:t>Make the PATH variable permanent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19FA344-07FA-000F-BEE4-53A4539F8B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6670" y="1600199"/>
            <a:ext cx="7236680" cy="4219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54011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C2F0EE4-C677-4606-27BF-7B84BF413F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Users and groups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F6234FA-D2B5-A91D-5ABE-5AAA48FDF8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en-US" sz="2400" i="0" u="none" strike="noStrike" kern="1200" dirty="0">
                <a:effectLst/>
              </a:rPr>
              <a:t>Add users and groups in CLI</a:t>
            </a:r>
          </a:p>
          <a:p>
            <a:pPr marL="0" indent="0" algn="l" rtl="0" eaLnBrk="1" fontAlgn="t" latinLnBrk="0" hangingPunct="1">
              <a:spcBef>
                <a:spcPts val="0"/>
              </a:spcBef>
              <a:spcAft>
                <a:spcPts val="0"/>
              </a:spcAft>
              <a:buNone/>
            </a:pPr>
            <a:endParaRPr lang="en-US" sz="2400" i="0" u="none" strike="noStrike" dirty="0">
              <a:effectLst/>
            </a:endParaRPr>
          </a:p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en-US" sz="2400" i="0" u="none" strike="noStrike" kern="1200" dirty="0">
                <a:effectLst/>
              </a:rPr>
              <a:t>Test user and group settings</a:t>
            </a:r>
          </a:p>
          <a:p>
            <a:pPr marL="0" indent="0" algn="l" rtl="0" eaLnBrk="1" fontAlgn="t" latinLnBrk="0" hangingPunct="1">
              <a:spcBef>
                <a:spcPts val="0"/>
              </a:spcBef>
              <a:spcAft>
                <a:spcPts val="0"/>
              </a:spcAft>
              <a:buNone/>
            </a:pPr>
            <a:endParaRPr lang="en-US" sz="2400" i="0" u="none" strike="noStrike" dirty="0">
              <a:effectLst/>
            </a:endParaRPr>
          </a:p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en-US" sz="2400" i="0" u="none" strike="noStrike" kern="1200" dirty="0">
                <a:effectLst/>
              </a:rPr>
              <a:t>Add users in GUI</a:t>
            </a:r>
          </a:p>
          <a:p>
            <a:pPr marL="0" indent="0" algn="l" rtl="0" eaLnBrk="1" fontAlgn="t" latinLnBrk="0" hangingPunct="1">
              <a:spcBef>
                <a:spcPts val="0"/>
              </a:spcBef>
              <a:spcAft>
                <a:spcPts val="0"/>
              </a:spcAft>
              <a:buNone/>
            </a:pPr>
            <a:endParaRPr lang="en-US" sz="2400" i="0" u="none" strike="noStrike" dirty="0">
              <a:effectLst/>
            </a:endParaRPr>
          </a:p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en-US" sz="2400" i="0" u="none" strike="noStrike" kern="1200" dirty="0">
                <a:effectLst/>
              </a:rPr>
              <a:t>Remove users and groups</a:t>
            </a:r>
            <a:endParaRPr lang="en-US" sz="2400" i="0" u="none" strike="noStrike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095243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70DED-E942-4274-A5C5-61D0403ED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1563" y="524592"/>
            <a:ext cx="8144414" cy="785949"/>
          </a:xfrm>
        </p:spPr>
        <p:txBody>
          <a:bodyPr>
            <a:noAutofit/>
          </a:bodyPr>
          <a:lstStyle/>
          <a:p>
            <a:r>
              <a:rPr lang="en-US" sz="4000" dirty="0"/>
              <a:t>Add users and groups in CLI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ADDAB32-E602-42AB-85E5-81A6837389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911563" y="1590517"/>
            <a:ext cx="8368874" cy="4357799"/>
          </a:xfrm>
        </p:spPr>
        <p:txBody>
          <a:bodyPr>
            <a:normAutofit/>
          </a:bodyPr>
          <a:lstStyle/>
          <a:p>
            <a:r>
              <a:rPr lang="en-US" sz="2000" dirty="0"/>
              <a:t>1. What does the </a:t>
            </a:r>
            <a:r>
              <a:rPr lang="en-US" sz="2000" i="1" dirty="0"/>
              <a:t>–m</a:t>
            </a:r>
            <a:r>
              <a:rPr lang="en-US" sz="2000" dirty="0"/>
              <a:t> option in the </a:t>
            </a:r>
            <a:r>
              <a:rPr lang="en-US" sz="2000" dirty="0" err="1"/>
              <a:t>useradd</a:t>
            </a:r>
            <a:r>
              <a:rPr lang="en-US" sz="2000" dirty="0"/>
              <a:t> command do?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create it in the home directory.</a:t>
            </a:r>
          </a:p>
          <a:p>
            <a:endParaRPr lang="en-US" sz="2000" dirty="0"/>
          </a:p>
          <a:p>
            <a:r>
              <a:rPr lang="en-US" sz="2000" dirty="0"/>
              <a:t>2. What does the </a:t>
            </a:r>
            <a:r>
              <a:rPr lang="en-US" sz="2000" i="1" dirty="0"/>
              <a:t>-3</a:t>
            </a:r>
            <a:r>
              <a:rPr lang="en-US" sz="2000" dirty="0"/>
              <a:t> option in the tail command do?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gives you the last three lines of the file.</a:t>
            </a:r>
          </a:p>
          <a:p>
            <a:endParaRPr lang="en-US" sz="2000" dirty="0"/>
          </a:p>
          <a:p>
            <a:r>
              <a:rPr lang="en-US" sz="2000" dirty="0"/>
              <a:t>3. Which line of the </a:t>
            </a:r>
            <a:r>
              <a:rPr lang="en-US" sz="2000" i="1" dirty="0"/>
              <a:t>/</a:t>
            </a:r>
            <a:r>
              <a:rPr lang="en-US" sz="2000" i="1" dirty="0" err="1"/>
              <a:t>etc</a:t>
            </a:r>
            <a:r>
              <a:rPr lang="en-US" sz="2000" i="1" dirty="0"/>
              <a:t>/group </a:t>
            </a:r>
            <a:r>
              <a:rPr lang="en-US" sz="2000" dirty="0"/>
              <a:t>file lists members of the “students” group?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students:x:1002:student,mary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87235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70DED-E942-4274-A5C5-61D0403ED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5843" y="2581776"/>
            <a:ext cx="3355825" cy="1694448"/>
          </a:xfrm>
        </p:spPr>
        <p:txBody>
          <a:bodyPr>
            <a:normAutofit fontScale="90000"/>
          </a:bodyPr>
          <a:lstStyle/>
          <a:p>
            <a:r>
              <a:rPr lang="en-US" sz="4400" dirty="0"/>
              <a:t>Test user and group settings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BDF0445-619A-91AC-8F28-44367BFC35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0592" y="1009732"/>
            <a:ext cx="7319483" cy="4838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04043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70DED-E942-4274-A5C5-61D0403ED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0558" y="2790401"/>
            <a:ext cx="2913306" cy="1277198"/>
          </a:xfrm>
        </p:spPr>
        <p:txBody>
          <a:bodyPr>
            <a:noAutofit/>
          </a:bodyPr>
          <a:lstStyle/>
          <a:p>
            <a:r>
              <a:rPr lang="en-US" sz="4000" dirty="0"/>
              <a:t>Add users in GUI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79D8161-27E7-4C9B-FFBD-95FEDD1922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9763" y="969369"/>
            <a:ext cx="7490063" cy="4919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10930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70DED-E942-4274-A5C5-61D0403ED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020" y="2515192"/>
            <a:ext cx="3058769" cy="1827615"/>
          </a:xfrm>
        </p:spPr>
        <p:txBody>
          <a:bodyPr>
            <a:noAutofit/>
          </a:bodyPr>
          <a:lstStyle/>
          <a:p>
            <a:r>
              <a:rPr lang="en-US" sz="4000" dirty="0"/>
              <a:t>Remove users and groups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CE876E5-A23C-48F5-8435-C2EC6CA136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70281" y="3575547"/>
            <a:ext cx="4352921" cy="2578832"/>
          </a:xfrm>
          <a:prstGeom prst="rect">
            <a:avLst/>
          </a:prstGeom>
        </p:spPr>
      </p:pic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E6D10F4A-EF48-44E4-9E79-740983EE7B9D}"/>
              </a:ext>
            </a:extLst>
          </p:cNvPr>
          <p:cNvSpPr txBox="1">
            <a:spLocks/>
          </p:cNvSpPr>
          <p:nvPr/>
        </p:nvSpPr>
        <p:spPr>
          <a:xfrm>
            <a:off x="6313007" y="3375732"/>
            <a:ext cx="4354455" cy="2575557"/>
          </a:xfrm>
          <a:prstGeom prst="rect">
            <a:avLst/>
          </a:prstGeom>
        </p:spPr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28C65D7-718E-24D5-79AC-5AF46780F4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6789" y="1411914"/>
            <a:ext cx="4878797" cy="352145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0E01BD6-3ABF-E53A-8712-6DE2F0C448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63921" y="2332515"/>
            <a:ext cx="5060215" cy="3731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52699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EE965DB-3A37-97E6-D18C-09B24B3E7E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Ip address and Networks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FEB248C-624D-5721-3133-0D11EE1B05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algn="l" rtl="0" eaLnBrk="1" fontAlgn="t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i="0" u="none" strike="noStrike" kern="1200" dirty="0">
                <a:effectLst/>
              </a:rPr>
              <a:t>Discover host IP configurations</a:t>
            </a:r>
            <a:endParaRPr lang="en-US" sz="2400" i="0" u="none" strike="noStrike" dirty="0">
              <a:effectLst/>
            </a:endParaRPr>
          </a:p>
          <a:p>
            <a:pPr marL="0" algn="l" rtl="0" eaLnBrk="1" fontAlgn="t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i="0" u="none" strike="noStrike" kern="1200" dirty="0">
                <a:effectLst/>
              </a:rPr>
              <a:t>Manage network interfaces</a:t>
            </a:r>
            <a:endParaRPr lang="en-US" sz="2400" i="0" u="none" strike="noStrike" dirty="0">
              <a:effectLst/>
            </a:endParaRPr>
          </a:p>
          <a:p>
            <a:pPr marL="0" algn="l" rtl="0" eaLnBrk="1" fontAlgn="t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i="0" u="none" strike="noStrike" kern="1200" dirty="0">
                <a:effectLst/>
              </a:rPr>
              <a:t>User network utilities</a:t>
            </a:r>
            <a:endParaRPr lang="en-US" sz="2400" i="0" u="none" strike="noStrike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5071640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70DED-E942-4274-A5C5-61D0403ED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6728" y="758652"/>
            <a:ext cx="10683914" cy="785949"/>
          </a:xfrm>
        </p:spPr>
        <p:txBody>
          <a:bodyPr>
            <a:noAutofit/>
          </a:bodyPr>
          <a:lstStyle/>
          <a:p>
            <a:pPr algn="r"/>
            <a:r>
              <a:rPr lang="en-US" sz="4000" dirty="0"/>
              <a:t>Discover host IP configurations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ADDAB32-E602-42AB-85E5-81A6837389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61746" y="1852488"/>
            <a:ext cx="5323645" cy="4182562"/>
          </a:xfrm>
        </p:spPr>
        <p:txBody>
          <a:bodyPr>
            <a:normAutofit fontScale="92500" lnSpcReduction="20000"/>
          </a:bodyPr>
          <a:lstStyle/>
          <a:p>
            <a:r>
              <a:rPr lang="en-US" sz="1900" dirty="0"/>
              <a:t>1. What is the IP address of your Ubuntu machine?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192.168.1.107</a:t>
            </a:r>
          </a:p>
          <a:p>
            <a:endParaRPr lang="en-US" dirty="0"/>
          </a:p>
          <a:p>
            <a:r>
              <a:rPr lang="en-US" sz="1900" dirty="0"/>
              <a:t>2. What is the IP address of its default gateway?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192.168.1.1</a:t>
            </a:r>
          </a:p>
          <a:p>
            <a:endParaRPr lang="en-US" dirty="0"/>
          </a:p>
          <a:p>
            <a:endParaRPr lang="en-US" dirty="0"/>
          </a:p>
          <a:p>
            <a:r>
              <a:rPr lang="en-US" sz="1900" dirty="0"/>
              <a:t>3. What is the IP address of its DHCP server?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192.168.1.1</a:t>
            </a:r>
          </a:p>
          <a:p>
            <a:endParaRPr lang="en-US" sz="1900" dirty="0"/>
          </a:p>
          <a:p>
            <a:r>
              <a:rPr lang="en-US" sz="1900" dirty="0"/>
              <a:t>4. What is the IP address of its DNS server?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 192.168.1.1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69D4493-CE69-4757-B37D-E2D6F2F806DF}"/>
              </a:ext>
            </a:extLst>
          </p:cNvPr>
          <p:cNvSpPr/>
          <p:nvPr/>
        </p:nvSpPr>
        <p:spPr>
          <a:xfrm>
            <a:off x="6169977" y="1791494"/>
            <a:ext cx="506027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 </a:t>
            </a:r>
            <a:r>
              <a:rPr lang="en-US" sz="2000" dirty="0"/>
              <a:t>Take a screen capture of the output in Step 12.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D5A78D9-1E4C-A880-9663-4B6659B2E2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0750" y="2483056"/>
            <a:ext cx="5919787" cy="3260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11447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1F1353-7257-A299-B364-E4C85ADD61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B75ADD-6597-1BAB-6A0F-7A1276A7F3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400" dirty="0"/>
              <a:t>Linux is very popular operation system that many corporate companies use.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Many cybersecurity professionals use Linux for security and penetration assessments.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Many database servers and web servers run on Linux. </a:t>
            </a:r>
          </a:p>
        </p:txBody>
      </p:sp>
    </p:spTree>
    <p:extLst>
      <p:ext uri="{BB962C8B-B14F-4D97-AF65-F5344CB8AC3E}">
        <p14:creationId xmlns:p14="http://schemas.microsoft.com/office/powerpoint/2010/main" val="40833663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70DED-E942-4274-A5C5-61D0403ED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7446" y="703700"/>
            <a:ext cx="8144414" cy="785949"/>
          </a:xfrm>
        </p:spPr>
        <p:txBody>
          <a:bodyPr>
            <a:noAutofit/>
          </a:bodyPr>
          <a:lstStyle/>
          <a:p>
            <a:r>
              <a:rPr lang="en-US" sz="4000" dirty="0"/>
              <a:t>Manage network interfaces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ADDAB32-E602-42AB-85E5-81A6837389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97445" y="1784963"/>
            <a:ext cx="9317901" cy="4118687"/>
          </a:xfrm>
        </p:spPr>
        <p:txBody>
          <a:bodyPr/>
          <a:lstStyle/>
          <a:p>
            <a:r>
              <a:rPr lang="en-US" sz="1800" dirty="0"/>
              <a:t>1. Which DHCP message is shown in the output of the </a:t>
            </a:r>
            <a:r>
              <a:rPr lang="en-US" sz="1800" b="1" dirty="0" err="1"/>
              <a:t>sudo</a:t>
            </a:r>
            <a:r>
              <a:rPr lang="en-US" sz="1800" b="1" dirty="0"/>
              <a:t> </a:t>
            </a:r>
            <a:r>
              <a:rPr lang="en-US" sz="1800" b="1" dirty="0" err="1"/>
              <a:t>dhclient</a:t>
            </a:r>
            <a:r>
              <a:rPr lang="en-US" sz="1800" b="1" dirty="0"/>
              <a:t> –v –r eth0</a:t>
            </a:r>
            <a:r>
              <a:rPr lang="en-US" sz="1800" dirty="0"/>
              <a:t> command?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killed old client process and it disconnected Ip address 192.168.1.108</a:t>
            </a:r>
          </a:p>
          <a:p>
            <a:endParaRPr lang="en-US" dirty="0"/>
          </a:p>
          <a:p>
            <a:endParaRPr lang="en-US" dirty="0"/>
          </a:p>
          <a:p>
            <a:endParaRPr lang="en-US" sz="1800" dirty="0"/>
          </a:p>
          <a:p>
            <a:r>
              <a:rPr lang="en-US" sz="1800" dirty="0"/>
              <a:t>2. Which four DHCP messages are shown in the output of the </a:t>
            </a:r>
            <a:r>
              <a:rPr lang="en-US" sz="1800" b="1" dirty="0" err="1"/>
              <a:t>sudo</a:t>
            </a:r>
            <a:r>
              <a:rPr lang="en-US" sz="1800" b="1" dirty="0"/>
              <a:t> </a:t>
            </a:r>
            <a:r>
              <a:rPr lang="en-US" sz="1800" b="1" dirty="0" err="1"/>
              <a:t>dhclient</a:t>
            </a:r>
            <a:r>
              <a:rPr lang="en-US" sz="1800" b="1" dirty="0"/>
              <a:t> –v eth0 </a:t>
            </a:r>
            <a:r>
              <a:rPr lang="en-US" sz="1800" dirty="0"/>
              <a:t>command?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 get everything back including IP address 192.168.1.108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BFE936D-A06C-E04A-1E57-3DE66B7F34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500" y="5041636"/>
            <a:ext cx="3752850" cy="69532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41E5401-781C-8EC5-FA44-B6C1841E50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500" y="3024187"/>
            <a:ext cx="3638550" cy="809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5107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70DED-E942-4274-A5C5-61D0403ED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7262" y="2581776"/>
            <a:ext cx="2941787" cy="1694448"/>
          </a:xfrm>
        </p:spPr>
        <p:txBody>
          <a:bodyPr>
            <a:normAutofit fontScale="90000"/>
          </a:bodyPr>
          <a:lstStyle/>
          <a:p>
            <a:r>
              <a:rPr lang="en-US" sz="4400" dirty="0"/>
              <a:t>Use network utilities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F288E44-1CB5-1228-0720-36CD675CA5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5195" y="1520201"/>
            <a:ext cx="7739543" cy="4108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39937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DC0596C-FCF5-4F43-C1FB-E71F54653E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Monitoring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82A923C-7513-88E3-C086-BAE225A9DE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algn="l" rtl="0" eaLnBrk="1" fontAlgn="t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i="0" u="none" strike="noStrike" kern="1200" dirty="0">
                <a:effectLst/>
              </a:rPr>
              <a:t>Monitor processes</a:t>
            </a:r>
            <a:endParaRPr lang="en-US" sz="2400" i="0" u="none" strike="noStrike" dirty="0">
              <a:effectLst/>
            </a:endParaRPr>
          </a:p>
          <a:p>
            <a:pPr marL="0" algn="l" rtl="0" eaLnBrk="1" fontAlgn="t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i="0" u="none" strike="noStrike" kern="1200" dirty="0">
                <a:effectLst/>
              </a:rPr>
              <a:t>Monitor user activities</a:t>
            </a:r>
            <a:endParaRPr lang="en-US" sz="2400" i="0" u="none" strike="noStrike" dirty="0">
              <a:effectLst/>
            </a:endParaRPr>
          </a:p>
          <a:p>
            <a:pPr marL="0" algn="l" rtl="0" eaLnBrk="1" fontAlgn="t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i="0" u="none" strike="noStrike" kern="1200" dirty="0">
                <a:effectLst/>
              </a:rPr>
              <a:t>Monitor network bandwidth usage</a:t>
            </a:r>
            <a:endParaRPr lang="en-US" sz="2400" i="0" u="none" strike="noStrike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26280525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70DED-E942-4274-A5C5-61D0403ED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5640" y="702710"/>
            <a:ext cx="9904525" cy="785949"/>
          </a:xfrm>
        </p:spPr>
        <p:txBody>
          <a:bodyPr>
            <a:noAutofit/>
          </a:bodyPr>
          <a:lstStyle/>
          <a:p>
            <a:pPr algn="r"/>
            <a:r>
              <a:rPr lang="en-US" sz="4000" dirty="0"/>
              <a:t>Monitor Linux processes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ADDAB32-E602-42AB-85E5-81A6837389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775641" y="1864124"/>
            <a:ext cx="8640718" cy="3820239"/>
          </a:xfrm>
        </p:spPr>
        <p:txBody>
          <a:bodyPr>
            <a:normAutofit/>
          </a:bodyPr>
          <a:lstStyle/>
          <a:p>
            <a:r>
              <a:rPr lang="en-US" sz="2400" dirty="0"/>
              <a:t>1</a:t>
            </a:r>
            <a:r>
              <a:rPr lang="en-US" sz="2000" dirty="0"/>
              <a:t>. What is the default action of the </a:t>
            </a:r>
            <a:r>
              <a:rPr lang="en-US" sz="2000" i="1" dirty="0"/>
              <a:t>15 SIGTERM </a:t>
            </a:r>
            <a:r>
              <a:rPr lang="en-US" sz="2000" dirty="0"/>
              <a:t>kill signal?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requesting a graceful shutdown of the process or sending a kill signal to process</a:t>
            </a:r>
          </a:p>
          <a:p>
            <a:endParaRPr lang="en-US" sz="2000" dirty="0"/>
          </a:p>
          <a:p>
            <a:r>
              <a:rPr lang="en-US" sz="2000" dirty="0"/>
              <a:t>2. In the System Monitor window, click on </a:t>
            </a:r>
            <a:r>
              <a:rPr lang="en-US" sz="2000" i="1" dirty="0"/>
              <a:t>% CPU </a:t>
            </a:r>
            <a:r>
              <a:rPr lang="en-US" sz="2000" dirty="0"/>
              <a:t>to sort the processes by CPU load. Which process shows the highest percentage of CPU usage?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GNOME shell was taking around 7% of the CPU.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64807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70DED-E942-4274-A5C5-61D0403ED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7049" y="627363"/>
            <a:ext cx="8144414" cy="785949"/>
          </a:xfrm>
        </p:spPr>
        <p:txBody>
          <a:bodyPr>
            <a:noAutofit/>
          </a:bodyPr>
          <a:lstStyle/>
          <a:p>
            <a:r>
              <a:rPr lang="en-US" sz="4000" dirty="0"/>
              <a:t>Monitor user activities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ADDAB32-E602-42AB-85E5-81A6837389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437049" y="1718975"/>
            <a:ext cx="9317901" cy="4118687"/>
          </a:xfrm>
        </p:spPr>
        <p:txBody>
          <a:bodyPr>
            <a:normAutofit lnSpcReduction="10000"/>
          </a:bodyPr>
          <a:lstStyle/>
          <a:p>
            <a:r>
              <a:rPr lang="en-US" sz="2000" dirty="0"/>
              <a:t>Issue the </a:t>
            </a:r>
            <a:r>
              <a:rPr lang="en-US" sz="2000" b="1" dirty="0" err="1"/>
              <a:t>sudo</a:t>
            </a:r>
            <a:r>
              <a:rPr lang="en-US" sz="2000" b="1" dirty="0"/>
              <a:t>  </a:t>
            </a:r>
            <a:r>
              <a:rPr lang="en-US" sz="2000" b="1" dirty="0" err="1"/>
              <a:t>accton</a:t>
            </a:r>
            <a:r>
              <a:rPr lang="en-US" sz="2000" b="1" dirty="0"/>
              <a:t>  on </a:t>
            </a:r>
            <a:r>
              <a:rPr lang="en-US" sz="2000" dirty="0"/>
              <a:t>command to turn on GNC accounting. Run the </a:t>
            </a:r>
            <a:r>
              <a:rPr lang="en-US" sz="2000" b="1" dirty="0" err="1"/>
              <a:t>sudo</a:t>
            </a:r>
            <a:r>
              <a:rPr lang="en-US" sz="2000" b="1" dirty="0"/>
              <a:t>  </a:t>
            </a:r>
            <a:r>
              <a:rPr lang="en-US" sz="2000" b="1" dirty="0" err="1"/>
              <a:t>updatedb</a:t>
            </a:r>
            <a:r>
              <a:rPr lang="en-US" sz="2000" b="1" dirty="0"/>
              <a:t> </a:t>
            </a:r>
            <a:r>
              <a:rPr lang="en-US" sz="2000" dirty="0"/>
              <a:t>command. Enter </a:t>
            </a:r>
            <a:r>
              <a:rPr lang="en-US" sz="2000" b="1" dirty="0" err="1"/>
              <a:t>lastcomm</a:t>
            </a:r>
            <a:r>
              <a:rPr lang="en-US" sz="2000" b="1" dirty="0"/>
              <a:t>  </a:t>
            </a:r>
            <a:r>
              <a:rPr lang="en-US" sz="2000" b="1" dirty="0" err="1"/>
              <a:t>updatedb</a:t>
            </a:r>
            <a:r>
              <a:rPr lang="en-US" sz="2000" dirty="0"/>
              <a:t> to check if the </a:t>
            </a:r>
            <a:r>
              <a:rPr lang="en-US" sz="2000" i="1" dirty="0" err="1"/>
              <a:t>updatedb</a:t>
            </a:r>
            <a:r>
              <a:rPr lang="en-US" sz="2000" dirty="0"/>
              <a:t> command was executed before. Remember to turn off GNC accounting (</a:t>
            </a:r>
            <a:r>
              <a:rPr lang="en-US" sz="2000" b="1" dirty="0" err="1"/>
              <a:t>sudo</a:t>
            </a:r>
            <a:r>
              <a:rPr lang="en-US" sz="2000" b="1" dirty="0"/>
              <a:t>  </a:t>
            </a:r>
            <a:r>
              <a:rPr lang="en-US" sz="2000" b="1" dirty="0" err="1"/>
              <a:t>accton</a:t>
            </a:r>
            <a:r>
              <a:rPr lang="en-US" sz="2000" b="1" dirty="0"/>
              <a:t>  off</a:t>
            </a:r>
            <a:r>
              <a:rPr lang="en-US" sz="2000" dirty="0"/>
              <a:t>) after answering the questions.</a:t>
            </a:r>
          </a:p>
          <a:p>
            <a:endParaRPr lang="en-US" sz="2000" dirty="0"/>
          </a:p>
          <a:p>
            <a:r>
              <a:rPr lang="en-US" sz="2000" dirty="0"/>
              <a:t>1. What flag value is displayed in the output?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The S flag  for super user</a:t>
            </a:r>
          </a:p>
          <a:p>
            <a:endParaRPr lang="en-US" sz="2000" dirty="0"/>
          </a:p>
          <a:p>
            <a:r>
              <a:rPr lang="en-US" sz="2000" dirty="0"/>
              <a:t>2. Why is the name of the user who ran the processes shown as root, not student?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It is showing the user root because we executed the updated command with the </a:t>
            </a:r>
            <a:r>
              <a:rPr lang="en-US" sz="2000" dirty="0" err="1"/>
              <a:t>sudo</a:t>
            </a:r>
            <a:r>
              <a:rPr lang="en-US" sz="2000" dirty="0"/>
              <a:t> command.</a:t>
            </a:r>
          </a:p>
        </p:txBody>
      </p:sp>
    </p:spTree>
    <p:extLst>
      <p:ext uri="{BB962C8B-B14F-4D97-AF65-F5344CB8AC3E}">
        <p14:creationId xmlns:p14="http://schemas.microsoft.com/office/powerpoint/2010/main" val="407538614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70DED-E942-4274-A5C5-61D0403ED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2578" y="2378654"/>
            <a:ext cx="3181286" cy="2301077"/>
          </a:xfrm>
        </p:spPr>
        <p:txBody>
          <a:bodyPr>
            <a:normAutofit fontScale="90000"/>
          </a:bodyPr>
          <a:lstStyle/>
          <a:p>
            <a:r>
              <a:rPr lang="en-US" sz="4400" dirty="0"/>
              <a:t>Monitor network bandwidth usage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C2D6757-6ACB-7791-C662-387D7EB58E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1950" y="886006"/>
            <a:ext cx="7181850" cy="5286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976200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DE7A1F1-2CA7-C038-25E2-3241CE39AA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1751667-A83C-C46A-8347-97328CD7EF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Learning the commands</a:t>
            </a:r>
          </a:p>
          <a:p>
            <a:endParaRPr lang="en-US" dirty="0"/>
          </a:p>
          <a:p>
            <a:r>
              <a:rPr lang="en-US" dirty="0"/>
              <a:t>Case sensitivity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248997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B048D0-8F37-81AE-A34D-A2008A15D9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Career skills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85FABE-8B66-452B-F42A-DD0850DA5A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200000"/>
              </a:lnSpc>
            </a:pPr>
            <a:r>
              <a:rPr lang="en-US" dirty="0"/>
              <a:t>Administering an operating system</a:t>
            </a:r>
          </a:p>
          <a:p>
            <a:pPr>
              <a:lnSpc>
                <a:spcPct val="200000"/>
              </a:lnSpc>
            </a:pPr>
            <a:r>
              <a:rPr lang="en-US" dirty="0"/>
              <a:t>Writing simple Bash script files (automation)</a:t>
            </a:r>
          </a:p>
          <a:p>
            <a:pPr>
              <a:lnSpc>
                <a:spcPct val="200000"/>
              </a:lnSpc>
            </a:pPr>
            <a:r>
              <a:rPr lang="en-US" dirty="0"/>
              <a:t>Working with group file/ directory permissions</a:t>
            </a:r>
          </a:p>
        </p:txBody>
      </p:sp>
    </p:spTree>
    <p:extLst>
      <p:ext uri="{BB962C8B-B14F-4D97-AF65-F5344CB8AC3E}">
        <p14:creationId xmlns:p14="http://schemas.microsoft.com/office/powerpoint/2010/main" val="348373797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CDE481-6734-538D-31A4-BBB66682F3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D5027E-F891-2A89-182B-BC1C25243D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200000"/>
              </a:lnSpc>
            </a:pPr>
            <a:r>
              <a:rPr lang="en-US" dirty="0"/>
              <a:t>Linux is a fun operating system to use</a:t>
            </a:r>
          </a:p>
          <a:p>
            <a:pPr>
              <a:lnSpc>
                <a:spcPct val="200000"/>
              </a:lnSpc>
            </a:pPr>
            <a:r>
              <a:rPr lang="en-US" dirty="0"/>
              <a:t>Linux is very stable</a:t>
            </a:r>
          </a:p>
          <a:p>
            <a:pPr>
              <a:lnSpc>
                <a:spcPct val="200000"/>
              </a:lnSpc>
            </a:pPr>
            <a:r>
              <a:rPr lang="en-US" dirty="0"/>
              <a:t>Linux is reasonably priced </a:t>
            </a:r>
          </a:p>
        </p:txBody>
      </p:sp>
    </p:spTree>
    <p:extLst>
      <p:ext uri="{BB962C8B-B14F-4D97-AF65-F5344CB8AC3E}">
        <p14:creationId xmlns:p14="http://schemas.microsoft.com/office/powerpoint/2010/main" val="29983873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6BF8E3-D29B-DF22-FDE7-0BCED8D514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Linux File System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912757-52B5-5CD0-C4CE-CB16A5AEAA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sz="2000" b="0" dirty="0">
                <a:ea typeface="Times New Roman" panose="02020603050405020304" pitchFamily="18" charset="0"/>
              </a:rPr>
              <a:t>Navigate the Linux filesystem </a:t>
            </a:r>
          </a:p>
          <a:p>
            <a:pPr>
              <a:lnSpc>
                <a:spcPct val="150000"/>
              </a:lnSpc>
            </a:pPr>
            <a:r>
              <a:rPr lang="en-US" sz="2000" b="0" dirty="0">
                <a:ea typeface="Times New Roman" panose="02020603050405020304" pitchFamily="18" charset="0"/>
              </a:rPr>
              <a:t>Create directories and files</a:t>
            </a:r>
            <a:endParaRPr lang="en-US" sz="2000" b="0" dirty="0"/>
          </a:p>
          <a:p>
            <a:pPr>
              <a:lnSpc>
                <a:spcPct val="150000"/>
              </a:lnSpc>
            </a:pPr>
            <a:r>
              <a:rPr lang="en-US" sz="2000" b="0" dirty="0">
                <a:ea typeface="Times New Roman" panose="02020603050405020304" pitchFamily="18" charset="0"/>
              </a:rPr>
              <a:t>Copy and remove directories and files</a:t>
            </a:r>
            <a:endParaRPr lang="en-US" sz="2000" b="0" dirty="0"/>
          </a:p>
          <a:p>
            <a:pPr marL="0" algn="l" rtl="0" eaLnBrk="1" fontAlgn="t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0" i="0" u="none" strike="noStrike" kern="12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Locate directories and files</a:t>
            </a:r>
            <a:endParaRPr lang="en-US" sz="2000" b="0" i="0" u="none" strike="noStrike" dirty="0">
              <a:effectLst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78187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70DED-E942-4274-A5C5-61D0403ED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8425" y="914920"/>
            <a:ext cx="9364306" cy="785949"/>
          </a:xfrm>
        </p:spPr>
        <p:txBody>
          <a:bodyPr>
            <a:noAutofit/>
          </a:bodyPr>
          <a:lstStyle/>
          <a:p>
            <a:pPr algn="r"/>
            <a:r>
              <a:rPr lang="en-US" sz="4000" dirty="0">
                <a:ea typeface="Times New Roman" panose="02020603050405020304" pitchFamily="18" charset="0"/>
              </a:rPr>
              <a:t>Navigate the Linux filesystem tree</a:t>
            </a:r>
            <a:endParaRPr lang="en-US" sz="4000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ADDAB32-E602-42AB-85E5-81A6837389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73578" y="1862729"/>
            <a:ext cx="8685056" cy="4695983"/>
          </a:xfrm>
        </p:spPr>
        <p:txBody>
          <a:bodyPr>
            <a:normAutofit fontScale="85000" lnSpcReduction="20000"/>
          </a:bodyPr>
          <a:lstStyle/>
          <a:p>
            <a:r>
              <a:rPr lang="en-US" sz="1800" dirty="0"/>
              <a:t>1. </a:t>
            </a:r>
            <a:r>
              <a:rPr lang="en-US" sz="2600" dirty="0"/>
              <a:t>What is the </a:t>
            </a:r>
            <a:r>
              <a:rPr lang="en-US" sz="2600" i="1" dirty="0" err="1"/>
              <a:t>pwd</a:t>
            </a:r>
            <a:r>
              <a:rPr lang="en-US" sz="2600" dirty="0"/>
              <a:t> command an acronym for? What about the </a:t>
            </a:r>
            <a:r>
              <a:rPr lang="en-US" sz="2600" i="1" dirty="0"/>
              <a:t>cd</a:t>
            </a:r>
            <a:r>
              <a:rPr lang="en-US" sz="2600" dirty="0"/>
              <a:t> command?</a:t>
            </a:r>
          </a:p>
          <a:p>
            <a:endParaRPr lang="en-US" sz="2600" dirty="0"/>
          </a:p>
          <a:p>
            <a:r>
              <a:rPr lang="en-US" sz="2600" dirty="0" err="1"/>
              <a:t>pwd</a:t>
            </a:r>
            <a:r>
              <a:rPr lang="en-US" sz="2600" dirty="0"/>
              <a:t>-Print working directory- shows our current location in the file structure. </a:t>
            </a:r>
          </a:p>
          <a:p>
            <a:r>
              <a:rPr lang="en-US" sz="2600" dirty="0"/>
              <a:t>cd- change directory- navigate to another file in a file structure.</a:t>
            </a:r>
          </a:p>
          <a:p>
            <a:endParaRPr lang="en-US" sz="2600" dirty="0"/>
          </a:p>
          <a:p>
            <a:r>
              <a:rPr lang="en-US" sz="2600" dirty="0"/>
              <a:t>2. Explain the differences between a relative path and an absolute/full path in Linux.</a:t>
            </a:r>
          </a:p>
          <a:p>
            <a:endParaRPr lang="en-US" sz="2600" dirty="0"/>
          </a:p>
          <a:p>
            <a:r>
              <a:rPr lang="en-US" sz="2600" dirty="0"/>
              <a:t>Relative path- is based on where you are in a file structure.</a:t>
            </a:r>
          </a:p>
          <a:p>
            <a:endParaRPr lang="en-US" sz="2600" dirty="0"/>
          </a:p>
          <a:p>
            <a:r>
              <a:rPr lang="en-US" sz="2600" dirty="0"/>
              <a:t>Absolute- the very beginning of a file system</a:t>
            </a:r>
          </a:p>
          <a:p>
            <a:endParaRPr lang="en-US" sz="3400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24774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70DED-E942-4274-A5C5-61D0403ED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375" y="2534298"/>
            <a:ext cx="3038475" cy="1885472"/>
          </a:xfrm>
        </p:spPr>
        <p:txBody>
          <a:bodyPr>
            <a:noAutofit/>
          </a:bodyPr>
          <a:lstStyle/>
          <a:p>
            <a:pPr>
              <a:spcAft>
                <a:spcPts val="1200"/>
              </a:spcAft>
            </a:pPr>
            <a:r>
              <a:rPr lang="en-US" sz="3600" dirty="0">
                <a:ea typeface="Times New Roman" panose="02020603050405020304" pitchFamily="18" charset="0"/>
              </a:rPr>
              <a:t>Create directories and files</a:t>
            </a:r>
            <a:endParaRPr lang="en-US" sz="3600" kern="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49596E2-4903-657D-C571-3ECF0B661C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4825" y="608281"/>
            <a:ext cx="6669519" cy="5893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46185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70DED-E942-4274-A5C5-61D0403ED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2064" y="2777493"/>
            <a:ext cx="3313211" cy="2454830"/>
          </a:xfrm>
        </p:spPr>
        <p:txBody>
          <a:bodyPr>
            <a:noAutofit/>
          </a:bodyPr>
          <a:lstStyle/>
          <a:p>
            <a:pPr>
              <a:spcAft>
                <a:spcPts val="1200"/>
              </a:spcAft>
            </a:pPr>
            <a:r>
              <a:rPr lang="en-US" sz="3600" dirty="0">
                <a:ea typeface="Times New Roman" panose="02020603050405020304" pitchFamily="18" charset="0"/>
              </a:rPr>
              <a:t>Copy and remove directories and files</a:t>
            </a:r>
            <a:endParaRPr lang="en-US" sz="3600" kern="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39A7E5B-F312-4DA5-B122-CCC2EE71BB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6375" y="414097"/>
            <a:ext cx="5343918" cy="6201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31491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70DED-E942-4274-A5C5-61D0403ED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025" y="2196468"/>
            <a:ext cx="3079800" cy="1943023"/>
          </a:xfrm>
        </p:spPr>
        <p:txBody>
          <a:bodyPr>
            <a:noAutofit/>
          </a:bodyPr>
          <a:lstStyle/>
          <a:p>
            <a:pPr>
              <a:spcAft>
                <a:spcPts val="1200"/>
              </a:spcAft>
            </a:pPr>
            <a:r>
              <a:rPr lang="en-US" sz="3600" dirty="0">
                <a:ea typeface="Times New Roman" panose="02020603050405020304" pitchFamily="18" charset="0"/>
              </a:rPr>
              <a:t>Locate directories and files</a:t>
            </a:r>
            <a:endParaRPr lang="en-US" sz="3600" kern="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9ED782E-8E3A-EBEB-052C-E68B6B117F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2764" y="1395216"/>
            <a:ext cx="6495593" cy="4067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2181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1DD4B55-C380-08A7-49FD-24AC2FDE55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Script and PATH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9F89299-A0C8-5001-8BB6-DD14333D09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en-US" sz="2000" i="0" u="none" strike="noStrike" kern="1200" dirty="0">
                <a:effectLst/>
              </a:rPr>
              <a:t>Create a shell script</a:t>
            </a:r>
          </a:p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endParaRPr lang="en-US" sz="2000" b="0" i="0" u="none" strike="noStrike" dirty="0">
              <a:effectLst/>
            </a:endParaRPr>
          </a:p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0" i="0" u="none" strike="noStrike" kern="1200" dirty="0">
                <a:solidFill>
                  <a:srgbClr val="000000"/>
                </a:solidFill>
                <a:effectLst/>
              </a:rPr>
              <a:t>Setting file permissions</a:t>
            </a:r>
          </a:p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endParaRPr lang="en-US" sz="2000" b="0" i="0" u="none" strike="noStrike" dirty="0">
              <a:effectLst/>
            </a:endParaRPr>
          </a:p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0" i="0" u="none" strike="noStrike" kern="1200" dirty="0">
                <a:solidFill>
                  <a:srgbClr val="000000"/>
                </a:solidFill>
                <a:effectLst/>
              </a:rPr>
              <a:t>Setting PATH variable</a:t>
            </a:r>
          </a:p>
          <a:p>
            <a:pPr marL="0" indent="0" algn="l" rtl="0" eaLnBrk="1" fontAlgn="t" latinLnBrk="0" hangingPunct="1">
              <a:spcBef>
                <a:spcPts val="0"/>
              </a:spcBef>
              <a:spcAft>
                <a:spcPts val="0"/>
              </a:spcAft>
              <a:buNone/>
            </a:pPr>
            <a:endParaRPr lang="en-US" sz="2000" b="0" i="0" u="none" strike="noStrike" dirty="0">
              <a:effectLst/>
            </a:endParaRPr>
          </a:p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0" i="0" u="none" strike="noStrike" kern="1200" dirty="0">
                <a:solidFill>
                  <a:srgbClr val="000000"/>
                </a:solidFill>
                <a:effectLst/>
              </a:rPr>
              <a:t>Make the PATH variable permanent</a:t>
            </a:r>
            <a:endParaRPr lang="en-US" sz="2000" b="0" i="0" u="none" strike="noStrike" dirty="0">
              <a:effectLst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93209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70DED-E942-4274-A5C5-61D0403ED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60398" y="532435"/>
            <a:ext cx="8144414" cy="785949"/>
          </a:xfrm>
        </p:spPr>
        <p:txBody>
          <a:bodyPr>
            <a:noAutofit/>
          </a:bodyPr>
          <a:lstStyle/>
          <a:p>
            <a:pPr algn="r"/>
            <a:r>
              <a:rPr lang="en-US" sz="4000" dirty="0">
                <a:solidFill>
                  <a:schemeClr val="tx1"/>
                </a:solidFill>
              </a:rPr>
              <a:t>Create a shell script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ADDAB32-E602-42AB-85E5-81A6837389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9394" y="1656273"/>
            <a:ext cx="8846389" cy="4917496"/>
          </a:xfrm>
        </p:spPr>
        <p:txBody>
          <a:bodyPr>
            <a:normAutofit/>
          </a:bodyPr>
          <a:lstStyle/>
          <a:p>
            <a:pPr algn="ctr"/>
            <a:r>
              <a:rPr lang="en-US" sz="1900" dirty="0"/>
              <a:t>1. What are the file permissions of the script?</a:t>
            </a:r>
          </a:p>
          <a:p>
            <a:pPr algn="ctr"/>
            <a:r>
              <a:rPr lang="en-US" dirty="0" err="1"/>
              <a:t>rw</a:t>
            </a:r>
            <a:r>
              <a:rPr lang="en-US" dirty="0"/>
              <a:t>-</a:t>
            </a:r>
            <a:r>
              <a:rPr lang="en-US" dirty="0" err="1"/>
              <a:t>rw</a:t>
            </a:r>
            <a:r>
              <a:rPr lang="en-US" dirty="0"/>
              <a:t>-r (664)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First </a:t>
            </a:r>
            <a:r>
              <a:rPr lang="en-US" dirty="0" err="1"/>
              <a:t>rw</a:t>
            </a:r>
            <a:r>
              <a:rPr lang="en-US" dirty="0"/>
              <a:t>- means read and write only for the user and the second </a:t>
            </a:r>
            <a:r>
              <a:rPr lang="en-US" dirty="0" err="1"/>
              <a:t>rw</a:t>
            </a:r>
            <a:r>
              <a:rPr lang="en-US" dirty="0"/>
              <a:t>- is only for group members.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last r means read only for everyone else</a:t>
            </a:r>
          </a:p>
          <a:p>
            <a:pPr algn="ctr"/>
            <a:endParaRPr lang="en-US" dirty="0"/>
          </a:p>
          <a:p>
            <a:pPr algn="ctr"/>
            <a:r>
              <a:rPr lang="en-US" sz="1900" dirty="0"/>
              <a:t>2. What’s the name of the user-defined variable in the script?</a:t>
            </a:r>
          </a:p>
          <a:p>
            <a:pPr algn="ctr"/>
            <a:r>
              <a:rPr lang="en-US" sz="1700" dirty="0"/>
              <a:t> text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dirty="0"/>
              <a:t>Read text means read from the user and put input into variable called </a:t>
            </a:r>
            <a:r>
              <a:rPr lang="en-US" sz="1700" u="sng" dirty="0"/>
              <a:t>text</a:t>
            </a:r>
            <a:r>
              <a:rPr lang="en-US" sz="1700" dirty="0"/>
              <a:t>.</a:t>
            </a:r>
          </a:p>
          <a:p>
            <a:pPr algn="ctr"/>
            <a:endParaRPr lang="en-US" dirty="0"/>
          </a:p>
          <a:p>
            <a:pPr algn="ctr"/>
            <a:r>
              <a:rPr lang="en-US" sz="1900" dirty="0"/>
              <a:t>3. Which redirection meta-character is used in the script? What does it do?</a:t>
            </a:r>
          </a:p>
          <a:p>
            <a:pPr algn="ctr"/>
            <a:r>
              <a:rPr lang="en-US" sz="1700" dirty="0"/>
              <a:t> “&gt;&gt;” and it appends the output in a file</a:t>
            </a:r>
          </a:p>
          <a:p>
            <a:endParaRPr lang="en-US" dirty="0"/>
          </a:p>
          <a:p>
            <a:endParaRPr lang="en-US" dirty="0"/>
          </a:p>
          <a:p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200795091"/>
      </p:ext>
    </p:extLst>
  </p:cSld>
  <p:clrMapOvr>
    <a:masterClrMapping/>
  </p:clrMapOvr>
</p:sld>
</file>

<file path=ppt/theme/theme1.xml><?xml version="1.0" encoding="utf-8"?>
<a:theme xmlns:a="http://schemas.openxmlformats.org/drawingml/2006/main" name="Vapor Trail">
  <a:themeElements>
    <a:clrScheme name="Gree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TM04033937[[fn=Vapor Trail]]</Template>
  <TotalTime>561</TotalTime>
  <Words>793</Words>
  <Application>Microsoft Office PowerPoint</Application>
  <PresentationFormat>Widescreen</PresentationFormat>
  <Paragraphs>133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2" baseType="lpstr">
      <vt:lpstr>Arial</vt:lpstr>
      <vt:lpstr>Century Gothic</vt:lpstr>
      <vt:lpstr>Times New Roman</vt:lpstr>
      <vt:lpstr>Vapor Trail</vt:lpstr>
      <vt:lpstr>Linux  Final PRESINTATION</vt:lpstr>
      <vt:lpstr>Introduction</vt:lpstr>
      <vt:lpstr>Linux File System</vt:lpstr>
      <vt:lpstr>Navigate the Linux filesystem tree</vt:lpstr>
      <vt:lpstr>Create directories and files</vt:lpstr>
      <vt:lpstr>Copy and remove directories and files</vt:lpstr>
      <vt:lpstr>Locate directories and files</vt:lpstr>
      <vt:lpstr>Script and PATH</vt:lpstr>
      <vt:lpstr>Create a shell script</vt:lpstr>
      <vt:lpstr>Change script file permissions</vt:lpstr>
      <vt:lpstr>Set the PATH variable</vt:lpstr>
      <vt:lpstr>Make the PATH variable permanent</vt:lpstr>
      <vt:lpstr>Users and groups</vt:lpstr>
      <vt:lpstr>Add users and groups in CLI</vt:lpstr>
      <vt:lpstr>Test user and group settings</vt:lpstr>
      <vt:lpstr>Add users in GUI</vt:lpstr>
      <vt:lpstr>Remove users and groups</vt:lpstr>
      <vt:lpstr>Ip address and Networks</vt:lpstr>
      <vt:lpstr>Discover host IP configurations</vt:lpstr>
      <vt:lpstr>Manage network interfaces</vt:lpstr>
      <vt:lpstr>Use network utilities</vt:lpstr>
      <vt:lpstr>Monitoring</vt:lpstr>
      <vt:lpstr>Monitor Linux processes</vt:lpstr>
      <vt:lpstr>Monitor user activities</vt:lpstr>
      <vt:lpstr>Monitor network bandwidth usage</vt:lpstr>
      <vt:lpstr>Challenges</vt:lpstr>
      <vt:lpstr>Career skills</vt:lpstr>
      <vt:lpstr>conclusion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Tabatha Mitchell</dc:creator>
  <cp:lastModifiedBy>Tabatha Mitchell</cp:lastModifiedBy>
  <cp:revision>3</cp:revision>
  <dcterms:created xsi:type="dcterms:W3CDTF">2024-02-21T20:39:56Z</dcterms:created>
  <dcterms:modified xsi:type="dcterms:W3CDTF">2024-02-23T03:11:16Z</dcterms:modified>
</cp:coreProperties>
</file>