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60" r:id="rId3"/>
    <p:sldId id="273"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50" d="100"/>
          <a:sy n="50" d="100"/>
        </p:scale>
        <p:origin x="48"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9CD2B22-272A-4743-A57C-D88890F376AE}"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38BF9-EC3C-4EEE-B416-07745E4F65DE}"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105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D2B22-272A-4743-A57C-D88890F376AE}"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38BF9-EC3C-4EEE-B416-07745E4F65DE}" type="slidenum">
              <a:rPr lang="en-US" smtClean="0"/>
              <a:t>‹#›</a:t>
            </a:fld>
            <a:endParaRPr lang="en-US"/>
          </a:p>
        </p:txBody>
      </p:sp>
    </p:spTree>
    <p:extLst>
      <p:ext uri="{BB962C8B-B14F-4D97-AF65-F5344CB8AC3E}">
        <p14:creationId xmlns:p14="http://schemas.microsoft.com/office/powerpoint/2010/main" val="81408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D2B22-272A-4743-A57C-D88890F376AE}"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38BF9-EC3C-4EEE-B416-07745E4F65D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54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D2B22-272A-4743-A57C-D88890F376AE}"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38BF9-EC3C-4EEE-B416-07745E4F65DE}" type="slidenum">
              <a:rPr lang="en-US" smtClean="0"/>
              <a:t>‹#›</a:t>
            </a:fld>
            <a:endParaRPr lang="en-US"/>
          </a:p>
        </p:txBody>
      </p:sp>
    </p:spTree>
    <p:extLst>
      <p:ext uri="{BB962C8B-B14F-4D97-AF65-F5344CB8AC3E}">
        <p14:creationId xmlns:p14="http://schemas.microsoft.com/office/powerpoint/2010/main" val="230314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D2B22-272A-4743-A57C-D88890F376AE}"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38BF9-EC3C-4EEE-B416-07745E4F65DE}"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09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CD2B22-272A-4743-A57C-D88890F376AE}"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38BF9-EC3C-4EEE-B416-07745E4F65DE}" type="slidenum">
              <a:rPr lang="en-US" smtClean="0"/>
              <a:t>‹#›</a:t>
            </a:fld>
            <a:endParaRPr lang="en-US"/>
          </a:p>
        </p:txBody>
      </p:sp>
    </p:spTree>
    <p:extLst>
      <p:ext uri="{BB962C8B-B14F-4D97-AF65-F5344CB8AC3E}">
        <p14:creationId xmlns:p14="http://schemas.microsoft.com/office/powerpoint/2010/main" val="201720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D2B22-272A-4743-A57C-D88890F376AE}"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38BF9-EC3C-4EEE-B416-07745E4F65DE}" type="slidenum">
              <a:rPr lang="en-US" smtClean="0"/>
              <a:t>‹#›</a:t>
            </a:fld>
            <a:endParaRPr lang="en-US"/>
          </a:p>
        </p:txBody>
      </p:sp>
    </p:spTree>
    <p:extLst>
      <p:ext uri="{BB962C8B-B14F-4D97-AF65-F5344CB8AC3E}">
        <p14:creationId xmlns:p14="http://schemas.microsoft.com/office/powerpoint/2010/main" val="186581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CD2B22-272A-4743-A57C-D88890F376AE}"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38BF9-EC3C-4EEE-B416-07745E4F65DE}" type="slidenum">
              <a:rPr lang="en-US" smtClean="0"/>
              <a:t>‹#›</a:t>
            </a:fld>
            <a:endParaRPr lang="en-US"/>
          </a:p>
        </p:txBody>
      </p:sp>
    </p:spTree>
    <p:extLst>
      <p:ext uri="{BB962C8B-B14F-4D97-AF65-F5344CB8AC3E}">
        <p14:creationId xmlns:p14="http://schemas.microsoft.com/office/powerpoint/2010/main" val="133520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D2B22-272A-4743-A57C-D88890F376AE}"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38BF9-EC3C-4EEE-B416-07745E4F65DE}" type="slidenum">
              <a:rPr lang="en-US" smtClean="0"/>
              <a:t>‹#›</a:t>
            </a:fld>
            <a:endParaRPr lang="en-US"/>
          </a:p>
        </p:txBody>
      </p:sp>
    </p:spTree>
    <p:extLst>
      <p:ext uri="{BB962C8B-B14F-4D97-AF65-F5344CB8AC3E}">
        <p14:creationId xmlns:p14="http://schemas.microsoft.com/office/powerpoint/2010/main" val="289129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CD2B22-272A-4743-A57C-D88890F376AE}"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38BF9-EC3C-4EEE-B416-07745E4F65DE}" type="slidenum">
              <a:rPr lang="en-US" smtClean="0"/>
              <a:t>‹#›</a:t>
            </a:fld>
            <a:endParaRPr lang="en-US"/>
          </a:p>
        </p:txBody>
      </p:sp>
    </p:spTree>
    <p:extLst>
      <p:ext uri="{BB962C8B-B14F-4D97-AF65-F5344CB8AC3E}">
        <p14:creationId xmlns:p14="http://schemas.microsoft.com/office/powerpoint/2010/main" val="39407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CD2B22-272A-4743-A57C-D88890F376AE}"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38BF9-EC3C-4EEE-B416-07745E4F65D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21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CD2B22-272A-4743-A57C-D88890F376AE}" type="datetimeFigureOut">
              <a:rPr lang="en-US" smtClean="0"/>
              <a:t>4/26/2025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AB38BF9-EC3C-4EEE-B416-07745E4F65DE}"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96206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807B-CE4E-7F1E-2931-753E1B294A9B}"/>
              </a:ext>
            </a:extLst>
          </p:cNvPr>
          <p:cNvSpPr>
            <a:spLocks noGrp="1"/>
          </p:cNvSpPr>
          <p:nvPr>
            <p:ph type="ctrTitle"/>
          </p:nvPr>
        </p:nvSpPr>
        <p:spPr/>
        <p:txBody>
          <a:bodyPr>
            <a:normAutofit fontScale="90000"/>
          </a:bodyPr>
          <a:lstStyle/>
          <a:p>
            <a:r>
              <a:rPr lang="en-US" dirty="0"/>
              <a:t>SEC285</a:t>
            </a:r>
            <a:br>
              <a:rPr lang="en-US" dirty="0"/>
            </a:br>
            <a:r>
              <a:rPr lang="en-US" dirty="0"/>
              <a:t>Final</a:t>
            </a:r>
            <a:br>
              <a:rPr lang="en-US" dirty="0"/>
            </a:br>
            <a:endParaRPr lang="en-US" dirty="0"/>
          </a:p>
        </p:txBody>
      </p:sp>
      <p:sp>
        <p:nvSpPr>
          <p:cNvPr id="3" name="Subtitle 2">
            <a:extLst>
              <a:ext uri="{FF2B5EF4-FFF2-40B4-BE49-F238E27FC236}">
                <a16:creationId xmlns:a16="http://schemas.microsoft.com/office/drawing/2014/main" id="{D6C1D24F-F7A6-8BD9-0751-6378CE988925}"/>
              </a:ext>
            </a:extLst>
          </p:cNvPr>
          <p:cNvSpPr>
            <a:spLocks noGrp="1"/>
          </p:cNvSpPr>
          <p:nvPr>
            <p:ph type="subTitle" idx="1"/>
          </p:nvPr>
        </p:nvSpPr>
        <p:spPr/>
        <p:txBody>
          <a:bodyPr/>
          <a:lstStyle/>
          <a:p>
            <a:r>
              <a:rPr lang="en-US" dirty="0"/>
              <a:t>By: Tabatha Mitchell</a:t>
            </a:r>
          </a:p>
          <a:p>
            <a:r>
              <a:rPr lang="en-US" dirty="0"/>
              <a:t>04/26/2025</a:t>
            </a:r>
          </a:p>
          <a:p>
            <a:endParaRPr lang="en-US" dirty="0"/>
          </a:p>
        </p:txBody>
      </p:sp>
    </p:spTree>
    <p:extLst>
      <p:ext uri="{BB962C8B-B14F-4D97-AF65-F5344CB8AC3E}">
        <p14:creationId xmlns:p14="http://schemas.microsoft.com/office/powerpoint/2010/main" val="151580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0" y="571500"/>
            <a:ext cx="8458200" cy="5715000"/>
          </a:xfrm>
        </p:spPr>
        <p:txBody>
          <a:bodyPr>
            <a:normAutofit fontScale="92500" lnSpcReduction="20000"/>
          </a:bodyPr>
          <a:lstStyle/>
          <a:p>
            <a:pPr marL="0" indent="0">
              <a:buNone/>
            </a:pPr>
            <a:r>
              <a:rPr lang="en-US" sz="1800" dirty="0">
                <a:latin typeface="Times New Roman" panose="02020603050405020304" pitchFamily="18" charset="0"/>
                <a:ea typeface="Calibri" panose="020F0502020204030204" pitchFamily="34" charset="0"/>
              </a:rPr>
              <a:t>5</a:t>
            </a:r>
            <a:r>
              <a:rPr lang="en-US" sz="1800" b="1" dirty="0">
                <a:latin typeface="Times New Roman" panose="02020603050405020304" pitchFamily="18" charset="0"/>
                <a:ea typeface="Calibri" panose="020F0502020204030204" pitchFamily="34" charset="0"/>
              </a:rPr>
              <a:t>. Policy Compliance: </a:t>
            </a:r>
          </a:p>
          <a:p>
            <a:pPr marL="0">
              <a:lnSpc>
                <a:spcPct val="115000"/>
              </a:lnSpc>
              <a:spcAft>
                <a:spcPts val="1000"/>
              </a:spcAft>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InfoSec team is crucial for ensuring compliance with security policies through methods like periodic walkthroughs, video monitoring, and intrusion detection tools. To promote adherence, organizations should hold regular training sessions, provide clear channels for questions, and conduct frequent compliance checks. Recognizing and rewarding compliance, along with establishing clear procedures and a confidential reporting system, can strengthen this effort.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Non-compliance can result in disciplinary actions, including warnings or termination, and may increase security risks like data breaches. Assigning individuals to oversee compliance fosters accountability. This framework is vital for maintaining a secure environment and emphasizes the importance of adhering to security protocols.</a:t>
            </a: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6</a:t>
            </a:r>
            <a:r>
              <a:rPr lang="en-US" sz="1800" b="1" dirty="0">
                <a:latin typeface="Times New Roman" panose="02020603050405020304" pitchFamily="18" charset="0"/>
              </a:rPr>
              <a:t>. Related Standards, Policies, and Processes:  </a:t>
            </a:r>
          </a:p>
          <a:p>
            <a:pPr marL="0" indent="0">
              <a:buNone/>
            </a:pPr>
            <a:r>
              <a:rPr lang="en-US" b="0" i="0" dirty="0">
                <a:solidFill>
                  <a:srgbClr val="000000"/>
                </a:solidFill>
                <a:effectLst/>
                <a:latin typeface="Inter"/>
              </a:rPr>
              <a:t>Several important documents relate to this policy to improve compliance and security. First, HIPAA protects patient information in healthcare and ensures confidentiality. Next, PCI-DSS safeguards credit card data during payment processing. The NIST Cybersecurity Framework offers guidelines for managing cybersecurity risks. ISO/IEC standards help improve information security management. If applicable, GDPR is important for organizations working with personal data in the EU. Finally, company-specific security policies explain procedures and responsibilities. Together, these documents build a strong framework that supports compliance and enhances information security.</a:t>
            </a:r>
            <a:endParaRPr lang="en-US" dirty="0"/>
          </a:p>
        </p:txBody>
      </p:sp>
    </p:spTree>
    <p:extLst>
      <p:ext uri="{BB962C8B-B14F-4D97-AF65-F5344CB8AC3E}">
        <p14:creationId xmlns:p14="http://schemas.microsoft.com/office/powerpoint/2010/main" val="402114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0" y="152400"/>
            <a:ext cx="8458200" cy="6172200"/>
          </a:xfrm>
        </p:spPr>
        <p:txBody>
          <a:bodyPr>
            <a:normAutofit/>
          </a:bodyPr>
          <a:lstStyle/>
          <a:p>
            <a:pPr marL="0" indent="0">
              <a:buNone/>
            </a:pPr>
            <a:r>
              <a:rPr lang="en-US" sz="1800" dirty="0">
                <a:latin typeface="Times New Roman" panose="02020603050405020304" pitchFamily="18" charset="0"/>
                <a:ea typeface="Calibri" panose="020F0502020204030204" pitchFamily="34" charset="0"/>
              </a:rPr>
              <a:t>7. Definitions and Terms: </a:t>
            </a:r>
          </a:p>
          <a:p>
            <a:pPr marL="0">
              <a:lnSpc>
                <a:spcPct val="115000"/>
              </a:lnSpc>
              <a:spcAft>
                <a:spcPts val="10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1. BYOD means Bring Your Own Device. This policy lets employees use their personal devices, like smartphones and laptops, for work. It offers flexibility but can create security risks.</a:t>
            </a:r>
          </a:p>
          <a:p>
            <a:pPr marL="0">
              <a:lnSpc>
                <a:spcPct val="115000"/>
              </a:lnSpc>
              <a:spcAft>
                <a:spcPts val="10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2. Mobile devices are portable electronics, including smartphones and tablets. They allow users to access information and communicate while on the go.</a:t>
            </a:r>
          </a:p>
          <a:p>
            <a:pPr marL="0" indent="0">
              <a:lnSpc>
                <a:spcPct val="115000"/>
              </a:lnSpc>
              <a:spcAft>
                <a:spcPts val="10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3. CIA stands for Confidentiality, Integrity, and Availability. This is a principle of information security. It means keeping data private, accurate, and accessible to authorized users when needed.</a:t>
            </a: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8. Revision History:  </a:t>
            </a:r>
          </a:p>
          <a:p>
            <a:pPr marL="0" indent="0">
              <a:buNone/>
            </a:pPr>
            <a:endParaRPr lang="en-US" sz="1800" dirty="0">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nvGraphicFramePr>
        <p:xfrm>
          <a:off x="3009901" y="4495800"/>
          <a:ext cx="6172199" cy="1066800"/>
        </p:xfrm>
        <a:graphic>
          <a:graphicData uri="http://schemas.openxmlformats.org/drawingml/2006/table">
            <a:tbl>
              <a:tblPr firstRow="1" firstCol="1" bandRow="1">
                <a:tableStyleId>{5C22544A-7EE6-4342-B048-85BDC9FD1C3A}</a:tableStyleId>
              </a:tblPr>
              <a:tblGrid>
                <a:gridCol w="1229799">
                  <a:extLst>
                    <a:ext uri="{9D8B030D-6E8A-4147-A177-3AD203B41FA5}">
                      <a16:colId xmlns:a16="http://schemas.microsoft.com/office/drawing/2014/main" val="2176588474"/>
                    </a:ext>
                  </a:extLst>
                </a:gridCol>
                <a:gridCol w="1508244">
                  <a:extLst>
                    <a:ext uri="{9D8B030D-6E8A-4147-A177-3AD203B41FA5}">
                      <a16:colId xmlns:a16="http://schemas.microsoft.com/office/drawing/2014/main" val="3541782520"/>
                    </a:ext>
                  </a:extLst>
                </a:gridCol>
                <a:gridCol w="3434156">
                  <a:extLst>
                    <a:ext uri="{9D8B030D-6E8A-4147-A177-3AD203B41FA5}">
                      <a16:colId xmlns:a16="http://schemas.microsoft.com/office/drawing/2014/main" val="1302763690"/>
                    </a:ext>
                  </a:extLst>
                </a:gridCol>
              </a:tblGrid>
              <a:tr h="299078">
                <a:tc>
                  <a:txBody>
                    <a:bodyPr/>
                    <a:lstStyle/>
                    <a:p>
                      <a:pPr marL="0" marR="0">
                        <a:lnSpc>
                          <a:spcPct val="115000"/>
                        </a:lnSpc>
                        <a:spcBef>
                          <a:spcPts val="2400"/>
                        </a:spcBef>
                        <a:spcAft>
                          <a:spcPts val="0"/>
                        </a:spcAft>
                      </a:pPr>
                      <a:r>
                        <a:rPr lang="en-US" sz="1200" kern="0">
                          <a:effectLst/>
                        </a:rPr>
                        <a:t>Date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Responsible</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443944">
                <a:tc>
                  <a:txBody>
                    <a:bodyPr/>
                    <a:lstStyle/>
                    <a:p>
                      <a:pPr marL="0" marR="0">
                        <a:lnSpc>
                          <a:spcPct val="115000"/>
                        </a:lnSpc>
                        <a:spcBef>
                          <a:spcPts val="2400"/>
                        </a:spcBef>
                        <a:spcAft>
                          <a:spcPts val="0"/>
                        </a:spcAft>
                      </a:pPr>
                      <a:r>
                        <a:rPr lang="en-US" sz="1200" kern="0">
                          <a:effectLst/>
                        </a:rPr>
                        <a:t>August 2019</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SANS policy team</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Updated and converted to new format</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323778">
                <a:tc>
                  <a:txBody>
                    <a:bodyPr/>
                    <a:lstStyle/>
                    <a:p>
                      <a:pPr marL="0" marR="0">
                        <a:lnSpc>
                          <a:spcPct val="115000"/>
                        </a:lnSpc>
                        <a:spcBef>
                          <a:spcPts val="2400"/>
                        </a:spcBef>
                        <a:spcAft>
                          <a:spcPts val="0"/>
                        </a:spcAft>
                      </a:pPr>
                      <a:r>
                        <a:rPr lang="en-US" sz="1100" kern="0" dirty="0">
                          <a:effectLst/>
                        </a:rPr>
                        <a:t> April 19, 2025</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Tabatha Mitchell</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Updated</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46701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92016" y="298939"/>
            <a:ext cx="6535615" cy="1066801"/>
          </a:xfrm>
        </p:spPr>
        <p:txBody>
          <a:bodyPr>
            <a:normAutofit/>
          </a:bodyPr>
          <a:lstStyle/>
          <a:p>
            <a:r>
              <a:rPr lang="en-US" sz="3300" dirty="0"/>
              <a:t>Common-auth Configuration File</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09801" y="2886947"/>
            <a:ext cx="2063483" cy="2858691"/>
          </a:xfrm>
        </p:spPr>
        <p:txBody>
          <a:bodyPr>
            <a:normAutofit/>
          </a:bodyPr>
          <a:lstStyle/>
          <a:p>
            <a:r>
              <a:rPr lang="en-US" dirty="0"/>
              <a:t>This screenshot should show the entry that indicates the use of the Google Authenticator module. </a:t>
            </a:r>
          </a:p>
        </p:txBody>
      </p:sp>
      <p:pic>
        <p:nvPicPr>
          <p:cNvPr id="10" name="Picture 9">
            <a:extLst>
              <a:ext uri="{FF2B5EF4-FFF2-40B4-BE49-F238E27FC236}">
                <a16:creationId xmlns:a16="http://schemas.microsoft.com/office/drawing/2014/main" id="{079C14B9-2953-A69D-6F88-A727E0EDF83D}"/>
              </a:ext>
            </a:extLst>
          </p:cNvPr>
          <p:cNvPicPr>
            <a:picLocks noChangeAspect="1"/>
          </p:cNvPicPr>
          <p:nvPr/>
        </p:nvPicPr>
        <p:blipFill>
          <a:blip r:embed="rId2"/>
          <a:stretch>
            <a:fillRect/>
          </a:stretch>
        </p:blipFill>
        <p:spPr>
          <a:xfrm>
            <a:off x="4114801" y="2095725"/>
            <a:ext cx="6287441" cy="3649913"/>
          </a:xfrm>
          <a:prstGeom prst="rect">
            <a:avLst/>
          </a:prstGeom>
        </p:spPr>
      </p:pic>
    </p:spTree>
    <p:extLst>
      <p:ext uri="{BB962C8B-B14F-4D97-AF65-F5344CB8AC3E}">
        <p14:creationId xmlns:p14="http://schemas.microsoft.com/office/powerpoint/2010/main" val="168758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27591" y="384419"/>
            <a:ext cx="4079578" cy="1010628"/>
          </a:xfrm>
        </p:spPr>
        <p:txBody>
          <a:bodyPr>
            <a:normAutofit fontScale="90000"/>
          </a:bodyPr>
          <a:lstStyle/>
          <a:p>
            <a:r>
              <a:rPr lang="en-US" dirty="0"/>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3851" y="1972391"/>
            <a:ext cx="1768267" cy="1868091"/>
          </a:xfrm>
        </p:spPr>
        <p:txBody>
          <a:bodyPr>
            <a:noAutofit/>
          </a:bodyPr>
          <a:lstStyle/>
          <a:p>
            <a:r>
              <a:rPr lang="en-US" dirty="0"/>
              <a:t>This screenshot should show the logon screen where a verification code is required.</a:t>
            </a:r>
          </a:p>
        </p:txBody>
      </p:sp>
      <p:pic>
        <p:nvPicPr>
          <p:cNvPr id="4" name="Picture 3">
            <a:extLst>
              <a:ext uri="{FF2B5EF4-FFF2-40B4-BE49-F238E27FC236}">
                <a16:creationId xmlns:a16="http://schemas.microsoft.com/office/drawing/2014/main" id="{CE45E87D-8489-CA42-117C-C8CB3E14882D}"/>
              </a:ext>
            </a:extLst>
          </p:cNvPr>
          <p:cNvPicPr>
            <a:picLocks noChangeAspect="1"/>
          </p:cNvPicPr>
          <p:nvPr/>
        </p:nvPicPr>
        <p:blipFill>
          <a:blip r:embed="rId2"/>
          <a:stretch>
            <a:fillRect/>
          </a:stretch>
        </p:blipFill>
        <p:spPr>
          <a:xfrm>
            <a:off x="3212123" y="1500460"/>
            <a:ext cx="7643446" cy="4703490"/>
          </a:xfrm>
          <a:prstGeom prst="rect">
            <a:avLst/>
          </a:prstGeom>
        </p:spPr>
      </p:pic>
    </p:spTree>
    <p:extLst>
      <p:ext uri="{BB962C8B-B14F-4D97-AF65-F5344CB8AC3E}">
        <p14:creationId xmlns:p14="http://schemas.microsoft.com/office/powerpoint/2010/main" val="280200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849" y="246185"/>
            <a:ext cx="2556704" cy="1371601"/>
          </a:xfrm>
        </p:spPr>
        <p:txBody>
          <a:bodyPr>
            <a:normAutofit/>
          </a:bodyPr>
          <a:lstStyle/>
          <a:p>
            <a:r>
              <a:rPr lang="en-US" sz="3300" dirty="0"/>
              <a:t>Nmap</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dirty="0"/>
              <a:t>This screenshot should include the scan result showing both the Kali and Linux Server VMs.</a:t>
            </a:r>
          </a:p>
        </p:txBody>
      </p:sp>
      <p:pic>
        <p:nvPicPr>
          <p:cNvPr id="4" name="Picture 3">
            <a:extLst>
              <a:ext uri="{FF2B5EF4-FFF2-40B4-BE49-F238E27FC236}">
                <a16:creationId xmlns:a16="http://schemas.microsoft.com/office/drawing/2014/main" id="{6D2F6C65-2E82-F239-098B-22CCD16B8F4C}"/>
              </a:ext>
            </a:extLst>
          </p:cNvPr>
          <p:cNvPicPr>
            <a:picLocks noChangeAspect="1"/>
          </p:cNvPicPr>
          <p:nvPr/>
        </p:nvPicPr>
        <p:blipFill>
          <a:blip r:embed="rId2"/>
          <a:stretch>
            <a:fillRect/>
          </a:stretch>
        </p:blipFill>
        <p:spPr>
          <a:xfrm>
            <a:off x="4133398" y="533401"/>
            <a:ext cx="6373905" cy="6019800"/>
          </a:xfrm>
          <a:prstGeom prst="rect">
            <a:avLst/>
          </a:prstGeom>
        </p:spPr>
      </p:pic>
    </p:spTree>
    <p:extLst>
      <p:ext uri="{BB962C8B-B14F-4D97-AF65-F5344CB8AC3E}">
        <p14:creationId xmlns:p14="http://schemas.microsoft.com/office/powerpoint/2010/main" val="192076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2358" y="228599"/>
            <a:ext cx="2556704" cy="1371601"/>
          </a:xfrm>
        </p:spPr>
        <p:txBody>
          <a:bodyPr>
            <a:normAutofit/>
          </a:bodyPr>
          <a:lstStyle/>
          <a:p>
            <a:r>
              <a:rPr lang="en-US" sz="3300" dirty="0" err="1"/>
              <a:t>NetCat</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dirty="0"/>
              <a:t>This screenshot should include the scan result showing both the Kali and Linux Server VMs.</a:t>
            </a:r>
          </a:p>
        </p:txBody>
      </p:sp>
      <p:pic>
        <p:nvPicPr>
          <p:cNvPr id="4" name="Picture 3">
            <a:extLst>
              <a:ext uri="{FF2B5EF4-FFF2-40B4-BE49-F238E27FC236}">
                <a16:creationId xmlns:a16="http://schemas.microsoft.com/office/drawing/2014/main" id="{358F21FB-6313-5CF7-5900-07707C14B730}"/>
              </a:ext>
            </a:extLst>
          </p:cNvPr>
          <p:cNvPicPr>
            <a:picLocks noChangeAspect="1"/>
          </p:cNvPicPr>
          <p:nvPr/>
        </p:nvPicPr>
        <p:blipFill>
          <a:blip r:embed="rId2"/>
          <a:stretch>
            <a:fillRect/>
          </a:stretch>
        </p:blipFill>
        <p:spPr>
          <a:xfrm>
            <a:off x="4038601" y="1600200"/>
            <a:ext cx="6392167" cy="4505954"/>
          </a:xfrm>
          <a:prstGeom prst="rect">
            <a:avLst/>
          </a:prstGeom>
        </p:spPr>
      </p:pic>
    </p:spTree>
    <p:extLst>
      <p:ext uri="{BB962C8B-B14F-4D97-AF65-F5344CB8AC3E}">
        <p14:creationId xmlns:p14="http://schemas.microsoft.com/office/powerpoint/2010/main" val="100546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0" y="257908"/>
            <a:ext cx="2556704" cy="1371601"/>
          </a:xfrm>
        </p:spPr>
        <p:txBody>
          <a:bodyPr>
            <a:normAutofit/>
          </a:bodyPr>
          <a:lstStyle/>
          <a:p>
            <a:r>
              <a:rPr lang="en-US" sz="3300" dirty="0"/>
              <a:t>Wireshark</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dirty="0"/>
              <a:t>This screenshot should include the Wireshark</a:t>
            </a:r>
            <a:r>
              <a:rPr lang="en-US" dirty="0">
                <a:latin typeface="Calibri" panose="020F0502020204030204" pitchFamily="34" charset="0"/>
                <a:cs typeface="Calibri" panose="020F0502020204030204" pitchFamily="34" charset="0"/>
              </a:rPr>
              <a:t>—</a:t>
            </a:r>
            <a:r>
              <a:rPr lang="en-US" dirty="0"/>
              <a:t>Follow TCP Steam window showing the Telnet username and password.</a:t>
            </a:r>
          </a:p>
        </p:txBody>
      </p:sp>
      <p:pic>
        <p:nvPicPr>
          <p:cNvPr id="4" name="Picture 3">
            <a:extLst>
              <a:ext uri="{FF2B5EF4-FFF2-40B4-BE49-F238E27FC236}">
                <a16:creationId xmlns:a16="http://schemas.microsoft.com/office/drawing/2014/main" id="{5803FC1E-DEFD-E2E6-20D8-B7751DE30164}"/>
              </a:ext>
            </a:extLst>
          </p:cNvPr>
          <p:cNvPicPr>
            <a:picLocks noChangeAspect="1"/>
          </p:cNvPicPr>
          <p:nvPr/>
        </p:nvPicPr>
        <p:blipFill>
          <a:blip r:embed="rId2"/>
          <a:stretch>
            <a:fillRect/>
          </a:stretch>
        </p:blipFill>
        <p:spPr>
          <a:xfrm>
            <a:off x="4191001" y="838201"/>
            <a:ext cx="6230219" cy="5534797"/>
          </a:xfrm>
          <a:prstGeom prst="rect">
            <a:avLst/>
          </a:prstGeom>
        </p:spPr>
      </p:pic>
    </p:spTree>
    <p:extLst>
      <p:ext uri="{BB962C8B-B14F-4D97-AF65-F5344CB8AC3E}">
        <p14:creationId xmlns:p14="http://schemas.microsoft.com/office/powerpoint/2010/main" val="38240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85081" y="401586"/>
            <a:ext cx="1658816" cy="1371601"/>
          </a:xfrm>
        </p:spPr>
        <p:txBody>
          <a:bodyPr>
            <a:normAutofit/>
          </a:bodyPr>
          <a:lstStyle/>
          <a:p>
            <a:r>
              <a:rPr lang="en-US" sz="3300" dirty="0"/>
              <a:t>Nessus</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Autofit/>
          </a:bodyPr>
          <a:lstStyle/>
          <a:p>
            <a:r>
              <a:rPr lang="en-US" dirty="0"/>
              <a:t>This screenshot should include the high-level view of the Nessus vulnerability scan report (showing categories of vulnerability in different colors).</a:t>
            </a:r>
          </a:p>
        </p:txBody>
      </p:sp>
      <p:pic>
        <p:nvPicPr>
          <p:cNvPr id="8" name="Picture 7">
            <a:extLst>
              <a:ext uri="{FF2B5EF4-FFF2-40B4-BE49-F238E27FC236}">
                <a16:creationId xmlns:a16="http://schemas.microsoft.com/office/drawing/2014/main" id="{814DC827-6917-F03C-FE11-154DC122B345}"/>
              </a:ext>
            </a:extLst>
          </p:cNvPr>
          <p:cNvPicPr>
            <a:picLocks noChangeAspect="1"/>
          </p:cNvPicPr>
          <p:nvPr/>
        </p:nvPicPr>
        <p:blipFill>
          <a:blip r:embed="rId2"/>
          <a:stretch>
            <a:fillRect/>
          </a:stretch>
        </p:blipFill>
        <p:spPr>
          <a:xfrm>
            <a:off x="4283208" y="1497627"/>
            <a:ext cx="6012697" cy="3862746"/>
          </a:xfrm>
          <a:prstGeom prst="rect">
            <a:avLst/>
          </a:prstGeom>
        </p:spPr>
      </p:pic>
    </p:spTree>
    <p:extLst>
      <p:ext uri="{BB962C8B-B14F-4D97-AF65-F5344CB8AC3E}">
        <p14:creationId xmlns:p14="http://schemas.microsoft.com/office/powerpoint/2010/main" val="151601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8B3C48-298B-A194-B3DE-A1FBE8058962}"/>
              </a:ext>
            </a:extLst>
          </p:cNvPr>
          <p:cNvSpPr>
            <a:spLocks noGrp="1"/>
          </p:cNvSpPr>
          <p:nvPr>
            <p:ph type="title"/>
          </p:nvPr>
        </p:nvSpPr>
        <p:spPr/>
        <p:txBody>
          <a:bodyPr/>
          <a:lstStyle/>
          <a:p>
            <a:r>
              <a:rPr lang="en-US" dirty="0"/>
              <a:t>Career Skills</a:t>
            </a:r>
          </a:p>
        </p:txBody>
      </p:sp>
      <p:sp>
        <p:nvSpPr>
          <p:cNvPr id="6" name="Content Placeholder 5">
            <a:extLst>
              <a:ext uri="{FF2B5EF4-FFF2-40B4-BE49-F238E27FC236}">
                <a16:creationId xmlns:a16="http://schemas.microsoft.com/office/drawing/2014/main" id="{2B6B40A9-6644-39F6-D37D-7F2C53A315C0}"/>
              </a:ext>
            </a:extLst>
          </p:cNvPr>
          <p:cNvSpPr>
            <a:spLocks noGrp="1"/>
          </p:cNvSpPr>
          <p:nvPr>
            <p:ph idx="1"/>
          </p:nvPr>
        </p:nvSpPr>
        <p:spPr/>
        <p:txBody>
          <a:bodyPr/>
          <a:lstStyle/>
          <a:p>
            <a:r>
              <a:rPr lang="en-US" dirty="0"/>
              <a:t>Cybersecurity Knowledge </a:t>
            </a:r>
          </a:p>
          <a:p>
            <a:r>
              <a:rPr lang="en-US" dirty="0"/>
              <a:t>Network Security Assessment </a:t>
            </a:r>
          </a:p>
          <a:p>
            <a:r>
              <a:rPr lang="en-US" dirty="0"/>
              <a:t>Firewall Configuration  </a:t>
            </a:r>
          </a:p>
          <a:p>
            <a:r>
              <a:rPr lang="en-US" dirty="0"/>
              <a:t>Risk Management </a:t>
            </a:r>
          </a:p>
          <a:p>
            <a:r>
              <a:rPr lang="en-US" dirty="0"/>
              <a:t>Analytical Skills  </a:t>
            </a:r>
          </a:p>
          <a:p>
            <a:r>
              <a:rPr lang="en-US" dirty="0"/>
              <a:t>Technical Proficiency </a:t>
            </a:r>
          </a:p>
        </p:txBody>
      </p:sp>
    </p:spTree>
    <p:extLst>
      <p:ext uri="{BB962C8B-B14F-4D97-AF65-F5344CB8AC3E}">
        <p14:creationId xmlns:p14="http://schemas.microsoft.com/office/powerpoint/2010/main" val="254122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111552-26F6-D4FB-E339-FB65679F3CB0}"/>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805448D5-EDBE-45FF-A2A9-BFD5FB2F19DB}"/>
              </a:ext>
            </a:extLst>
          </p:cNvPr>
          <p:cNvSpPr>
            <a:spLocks noGrp="1"/>
          </p:cNvSpPr>
          <p:nvPr>
            <p:ph idx="1"/>
          </p:nvPr>
        </p:nvSpPr>
        <p:spPr/>
        <p:txBody>
          <a:bodyPr/>
          <a:lstStyle/>
          <a:p>
            <a:r>
              <a:rPr lang="en-US" b="0" i="0" dirty="0">
                <a:solidFill>
                  <a:srgbClr val="1C1C1C"/>
                </a:solidFill>
                <a:effectLst/>
                <a:latin typeface="Inter"/>
              </a:rPr>
              <a:t>the lessons in this class provided a clear overview of cybersecurity practices and tools. We learned how to secure data, configure firewalls, and assess vulnerabilities, which prepares us to protect networks and sensitive information. These concepts help us understand the importance of strong security measures in today's digital world.</a:t>
            </a:r>
            <a:endParaRPr lang="en-US" dirty="0"/>
          </a:p>
        </p:txBody>
      </p:sp>
    </p:spTree>
    <p:extLst>
      <p:ext uri="{BB962C8B-B14F-4D97-AF65-F5344CB8AC3E}">
        <p14:creationId xmlns:p14="http://schemas.microsoft.com/office/powerpoint/2010/main" val="34541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2C105-5395-102E-C366-E7FA93EE27BA}"/>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CACE92E6-F930-E354-BBD5-F5773A216BEB}"/>
              </a:ext>
            </a:extLst>
          </p:cNvPr>
          <p:cNvSpPr>
            <a:spLocks noGrp="1"/>
          </p:cNvSpPr>
          <p:nvPr>
            <p:ph sz="half" idx="1"/>
          </p:nvPr>
        </p:nvSpPr>
        <p:spPr/>
        <p:txBody>
          <a:bodyPr>
            <a:normAutofit/>
          </a:bodyPr>
          <a:lstStyle/>
          <a:p>
            <a:r>
              <a:rPr lang="en-US" sz="2800" dirty="0"/>
              <a:t>Asymmetric Key Encryption</a:t>
            </a:r>
          </a:p>
          <a:p>
            <a:pPr lvl="1"/>
            <a:r>
              <a:rPr lang="en-US" sz="2400" b="0" dirty="0"/>
              <a:t>File Encryption</a:t>
            </a:r>
          </a:p>
          <a:p>
            <a:pPr lvl="1"/>
            <a:r>
              <a:rPr lang="en-US" sz="2400" b="0" dirty="0"/>
              <a:t>File Decryption</a:t>
            </a:r>
          </a:p>
          <a:p>
            <a:r>
              <a:rPr lang="en-US" sz="2800" dirty="0"/>
              <a:t>Stateful Firewall</a:t>
            </a:r>
          </a:p>
          <a:p>
            <a:pPr lvl="1"/>
            <a:r>
              <a:rPr lang="en-US" dirty="0"/>
              <a:t>Nmap Scan</a:t>
            </a:r>
          </a:p>
          <a:p>
            <a:pPr lvl="1"/>
            <a:r>
              <a:rPr lang="en-US" sz="2400" dirty="0" err="1"/>
              <a:t>sudo</a:t>
            </a:r>
            <a:r>
              <a:rPr lang="en-US" sz="2400" dirty="0"/>
              <a:t> iptables --policy INPUT DROP</a:t>
            </a:r>
          </a:p>
          <a:p>
            <a:r>
              <a:rPr lang="en-US" sz="2800" dirty="0"/>
              <a:t>Bring Your Own Device (BYOD) </a:t>
            </a:r>
            <a:br>
              <a:rPr lang="en-US" sz="2800" dirty="0"/>
            </a:br>
            <a:r>
              <a:rPr lang="en-US" sz="2800" dirty="0"/>
              <a:t>Security Policy</a:t>
            </a:r>
          </a:p>
          <a:p>
            <a:pPr lvl="1"/>
            <a:endParaRPr lang="en-US" dirty="0"/>
          </a:p>
          <a:p>
            <a:pPr lvl="1"/>
            <a:endParaRPr lang="en-US" dirty="0"/>
          </a:p>
          <a:p>
            <a:endParaRPr lang="en-US" dirty="0"/>
          </a:p>
        </p:txBody>
      </p:sp>
      <p:sp>
        <p:nvSpPr>
          <p:cNvPr id="5" name="Content Placeholder 4">
            <a:extLst>
              <a:ext uri="{FF2B5EF4-FFF2-40B4-BE49-F238E27FC236}">
                <a16:creationId xmlns:a16="http://schemas.microsoft.com/office/drawing/2014/main" id="{48C12229-054D-66C8-8C5C-1B1802AEF60B}"/>
              </a:ext>
            </a:extLst>
          </p:cNvPr>
          <p:cNvSpPr>
            <a:spLocks noGrp="1"/>
          </p:cNvSpPr>
          <p:nvPr>
            <p:ph sz="half" idx="2"/>
          </p:nvPr>
        </p:nvSpPr>
        <p:spPr/>
        <p:txBody>
          <a:bodyPr>
            <a:normAutofit/>
          </a:bodyPr>
          <a:lstStyle/>
          <a:p>
            <a:r>
              <a:rPr lang="en-US" dirty="0"/>
              <a:t>Multifactor Authentication (MFA)</a:t>
            </a:r>
          </a:p>
          <a:p>
            <a:pPr lvl="1"/>
            <a:r>
              <a:rPr lang="en-US" dirty="0"/>
              <a:t>Common-auth Configuration File</a:t>
            </a:r>
          </a:p>
          <a:p>
            <a:pPr lvl="1"/>
            <a:r>
              <a:rPr lang="en-US" dirty="0"/>
              <a:t>MFA Logon Screen</a:t>
            </a:r>
          </a:p>
          <a:p>
            <a:r>
              <a:rPr lang="en-US" dirty="0"/>
              <a:t>Vulnerability Assessment</a:t>
            </a:r>
          </a:p>
          <a:p>
            <a:pPr lvl="1"/>
            <a:r>
              <a:rPr lang="en-US" dirty="0"/>
              <a:t>Nmap</a:t>
            </a:r>
          </a:p>
          <a:p>
            <a:pPr lvl="1"/>
            <a:r>
              <a:rPr lang="en-US" dirty="0" err="1"/>
              <a:t>NetCat</a:t>
            </a:r>
            <a:endParaRPr lang="en-US" dirty="0"/>
          </a:p>
          <a:p>
            <a:pPr lvl="1"/>
            <a:r>
              <a:rPr lang="en-US" dirty="0"/>
              <a:t>Wireshark</a:t>
            </a:r>
          </a:p>
          <a:p>
            <a:pPr lvl="1"/>
            <a:r>
              <a:rPr lang="en-US" dirty="0"/>
              <a:t>Nessus</a:t>
            </a:r>
          </a:p>
          <a:p>
            <a:endParaRPr lang="en-US" dirty="0"/>
          </a:p>
        </p:txBody>
      </p:sp>
    </p:spTree>
    <p:extLst>
      <p:ext uri="{BB962C8B-B14F-4D97-AF65-F5344CB8AC3E}">
        <p14:creationId xmlns:p14="http://schemas.microsoft.com/office/powerpoint/2010/main" val="38353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230B9E-FCA8-53DA-7263-A9A2132CB1E6}"/>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2B061CB6-F5D6-63C3-6A23-ABE109175F96}"/>
              </a:ext>
            </a:extLst>
          </p:cNvPr>
          <p:cNvSpPr>
            <a:spLocks noGrp="1"/>
          </p:cNvSpPr>
          <p:nvPr>
            <p:ph idx="1"/>
          </p:nvPr>
        </p:nvSpPr>
        <p:spPr/>
        <p:txBody>
          <a:bodyPr>
            <a:normAutofit/>
          </a:bodyPr>
          <a:lstStyle/>
          <a:p>
            <a:pPr marL="0" indent="0">
              <a:buNone/>
            </a:pPr>
            <a:r>
              <a:rPr lang="en-US" b="0" i="0" dirty="0">
                <a:solidFill>
                  <a:srgbClr val="1C1C1C"/>
                </a:solidFill>
                <a:effectLst/>
                <a:latin typeface="Inter"/>
              </a:rPr>
              <a:t>In the SEC285 class, we covered key topics in cybersecurity and network security, including asymmetric key encryption for secure communications and file encryption methods to protect sensitive data. We explored the functionality of stateful firewalls, practiced using Nmap for network security assessments, and configured firewalls with the command `</a:t>
            </a:r>
            <a:r>
              <a:rPr lang="en-US" b="0" i="0" dirty="0" err="1">
                <a:solidFill>
                  <a:srgbClr val="1C1C1C"/>
                </a:solidFill>
                <a:effectLst/>
                <a:latin typeface="Inter"/>
              </a:rPr>
              <a:t>sudo</a:t>
            </a:r>
            <a:r>
              <a:rPr lang="en-US" b="0" i="0" dirty="0">
                <a:solidFill>
                  <a:srgbClr val="1C1C1C"/>
                </a:solidFill>
                <a:effectLst/>
                <a:latin typeface="Inter"/>
              </a:rPr>
              <a:t> iptables --policy INPUT DROP`. We also reviewed the Bring Your Own Device (BYOD) Security Policy for managing personal devices at work and looked into setting up multifactor authentication (MFA). Finally, we conducted vulnerability assessments using tools like Nmap, </a:t>
            </a:r>
            <a:r>
              <a:rPr lang="en-US" b="0" i="0" dirty="0" err="1">
                <a:solidFill>
                  <a:srgbClr val="1C1C1C"/>
                </a:solidFill>
                <a:effectLst/>
                <a:latin typeface="Inter"/>
              </a:rPr>
              <a:t>NetCat</a:t>
            </a:r>
            <a:r>
              <a:rPr lang="en-US" b="0" i="0" dirty="0">
                <a:solidFill>
                  <a:srgbClr val="1C1C1C"/>
                </a:solidFill>
                <a:effectLst/>
                <a:latin typeface="Inter"/>
              </a:rPr>
              <a:t>, Wireshark, and Nessus.</a:t>
            </a:r>
            <a:endParaRPr lang="en-US" dirty="0"/>
          </a:p>
        </p:txBody>
      </p:sp>
    </p:spTree>
    <p:extLst>
      <p:ext uri="{BB962C8B-B14F-4D97-AF65-F5344CB8AC3E}">
        <p14:creationId xmlns:p14="http://schemas.microsoft.com/office/powerpoint/2010/main" val="428716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992" y="435085"/>
            <a:ext cx="3182815" cy="578963"/>
          </a:xfrm>
        </p:spPr>
        <p:txBody>
          <a:bodyPr>
            <a:normAutofit/>
          </a:bodyPr>
          <a:lstStyle/>
          <a:p>
            <a:r>
              <a:rPr lang="en-US" sz="330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676400" y="1143001"/>
            <a:ext cx="3962400" cy="1371600"/>
          </a:xfrm>
        </p:spPr>
        <p:txBody>
          <a:bodyPr>
            <a:normAutofit/>
          </a:bodyPr>
          <a:lstStyle/>
          <a:p>
            <a:r>
              <a:rPr lang="en-US" dirty="0"/>
              <a:t>This screenshot displays the following:  </a:t>
            </a:r>
          </a:p>
          <a:p>
            <a:r>
              <a:rPr lang="en-US" dirty="0"/>
              <a:t>• The content of the plaintext file </a:t>
            </a:r>
          </a:p>
          <a:p>
            <a:r>
              <a:rPr lang="en-US" dirty="0"/>
              <a:t> • The content of the encrypted file</a:t>
            </a:r>
          </a:p>
        </p:txBody>
      </p:sp>
      <p:pic>
        <p:nvPicPr>
          <p:cNvPr id="4" name="Picture 3">
            <a:extLst>
              <a:ext uri="{FF2B5EF4-FFF2-40B4-BE49-F238E27FC236}">
                <a16:creationId xmlns:a16="http://schemas.microsoft.com/office/drawing/2014/main" id="{6A66DAD2-991B-E285-FFB5-619AA5690A65}"/>
              </a:ext>
            </a:extLst>
          </p:cNvPr>
          <p:cNvPicPr>
            <a:picLocks noChangeAspect="1"/>
          </p:cNvPicPr>
          <p:nvPr/>
        </p:nvPicPr>
        <p:blipFill>
          <a:blip r:embed="rId2"/>
          <a:stretch>
            <a:fillRect/>
          </a:stretch>
        </p:blipFill>
        <p:spPr>
          <a:xfrm>
            <a:off x="2243896" y="2514602"/>
            <a:ext cx="8143584" cy="4207253"/>
          </a:xfrm>
          <a:prstGeom prst="rect">
            <a:avLst/>
          </a:prstGeom>
        </p:spPr>
      </p:pic>
    </p:spTree>
    <p:extLst>
      <p:ext uri="{BB962C8B-B14F-4D97-AF65-F5344CB8AC3E}">
        <p14:creationId xmlns:p14="http://schemas.microsoft.com/office/powerpoint/2010/main" val="8174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30026" y="455064"/>
            <a:ext cx="2844128" cy="685800"/>
          </a:xfrm>
        </p:spPr>
        <p:txBody>
          <a:bodyPr>
            <a:normAutofit/>
          </a:bodyPr>
          <a:lstStyle/>
          <a:p>
            <a:r>
              <a:rPr lang="en-US" sz="330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85290" y="1461659"/>
            <a:ext cx="2133600" cy="4255477"/>
          </a:xfrm>
        </p:spPr>
        <p:txBody>
          <a:bodyPr>
            <a:noAutofit/>
          </a:bodyPr>
          <a:lstStyle/>
          <a:p>
            <a:r>
              <a:rPr lang="en-US" dirty="0"/>
              <a:t>This screenshot displays the following: </a:t>
            </a:r>
          </a:p>
          <a:p>
            <a:r>
              <a:rPr lang="en-US" dirty="0"/>
              <a:t> • The encrypted file listed individually  </a:t>
            </a:r>
          </a:p>
          <a:p>
            <a:r>
              <a:rPr lang="en-US" dirty="0"/>
              <a:t>• The decryption process  </a:t>
            </a:r>
          </a:p>
          <a:p>
            <a:r>
              <a:rPr lang="en-US" dirty="0"/>
              <a:t>• Both the encrypted file and the original plaintext file displayed</a:t>
            </a:r>
          </a:p>
        </p:txBody>
      </p:sp>
      <p:pic>
        <p:nvPicPr>
          <p:cNvPr id="10" name="Picture 9">
            <a:extLst>
              <a:ext uri="{FF2B5EF4-FFF2-40B4-BE49-F238E27FC236}">
                <a16:creationId xmlns:a16="http://schemas.microsoft.com/office/drawing/2014/main" id="{B762A34D-5206-A166-B6BB-5E4E47C9B04C}"/>
              </a:ext>
            </a:extLst>
          </p:cNvPr>
          <p:cNvPicPr>
            <a:picLocks noChangeAspect="1"/>
          </p:cNvPicPr>
          <p:nvPr/>
        </p:nvPicPr>
        <p:blipFill>
          <a:blip r:embed="rId2"/>
          <a:stretch>
            <a:fillRect/>
          </a:stretch>
        </p:blipFill>
        <p:spPr>
          <a:xfrm>
            <a:off x="3733800" y="1266709"/>
            <a:ext cx="6706110" cy="4645378"/>
          </a:xfrm>
          <a:prstGeom prst="rect">
            <a:avLst/>
          </a:prstGeom>
        </p:spPr>
      </p:pic>
    </p:spTree>
    <p:extLst>
      <p:ext uri="{BB962C8B-B14F-4D97-AF65-F5344CB8AC3E}">
        <p14:creationId xmlns:p14="http://schemas.microsoft.com/office/powerpoint/2010/main" val="321400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68214" y="725031"/>
            <a:ext cx="3747111" cy="562793"/>
          </a:xfrm>
        </p:spPr>
        <p:txBody>
          <a:bodyPr>
            <a:normAutofit fontScale="90000"/>
          </a:bodyPr>
          <a:lstStyle/>
          <a:p>
            <a:r>
              <a:rPr lang="en-US" dirty="0"/>
              <a:t>Question</a:t>
            </a:r>
          </a:p>
        </p:txBody>
      </p:sp>
      <p:sp>
        <p:nvSpPr>
          <p:cNvPr id="9" name="Text Placeholder 3"/>
          <p:cNvSpPr>
            <a:spLocks noGrp="1"/>
          </p:cNvSpPr>
          <p:nvPr>
            <p:ph type="body" sz="half" idx="2"/>
          </p:nvPr>
        </p:nvSpPr>
        <p:spPr>
          <a:xfrm>
            <a:off x="1824526" y="1729155"/>
            <a:ext cx="7770812" cy="3124199"/>
          </a:xfrm>
        </p:spPr>
        <p:txBody>
          <a:bodyPr>
            <a:normAutofit fontScale="92500" lnSpcReduction="10000"/>
          </a:bodyPr>
          <a:lstStyle/>
          <a:p>
            <a:pPr>
              <a:spcBef>
                <a:spcPts val="0"/>
              </a:spcBef>
            </a:pPr>
            <a:r>
              <a:rPr lang="en-US" sz="1800" dirty="0"/>
              <a:t>What effect does the sudo iptables --policy INPUT DROP command have on the access to computing resources?</a:t>
            </a:r>
          </a:p>
          <a:p>
            <a:pPr>
              <a:spcBef>
                <a:spcPts val="0"/>
              </a:spcBef>
            </a:pPr>
            <a:endParaRPr lang="en-US" dirty="0"/>
          </a:p>
          <a:p>
            <a:pPr>
              <a:spcBef>
                <a:spcPts val="0"/>
              </a:spcBef>
            </a:pPr>
            <a:r>
              <a:rPr lang="en-US" dirty="0"/>
              <a:t>Answer here: </a:t>
            </a:r>
          </a:p>
          <a:p>
            <a:pPr>
              <a:spcBef>
                <a:spcPts val="0"/>
              </a:spcBef>
            </a:pPr>
            <a:r>
              <a:rPr lang="en-US" dirty="0"/>
              <a:t>The command `sudo iptables --policy INPUT DROP` blocks all incoming traffic that does not match specific rules, which improves security. You must create rules to allow legitimate connections like web or SSH access. If you don't, important services may not be reachable. Monitoring dropped packets can help you spot threats, so it is important to balance security with accessibility.</a:t>
            </a:r>
          </a:p>
          <a:p>
            <a:pPr>
              <a:spcBef>
                <a:spcPts val="0"/>
              </a:spcBef>
            </a:pPr>
            <a:endParaRPr lang="en-US" dirty="0"/>
          </a:p>
          <a:p>
            <a:pPr>
              <a:spcBef>
                <a:spcPts val="0"/>
              </a:spcBef>
            </a:pPr>
            <a:r>
              <a:rPr lang="en-US" dirty="0"/>
              <a:t>References:</a:t>
            </a:r>
            <a:br>
              <a:rPr lang="en-US" dirty="0"/>
            </a:br>
            <a:endParaRPr lang="en-US" dirty="0"/>
          </a:p>
        </p:txBody>
      </p:sp>
    </p:spTree>
    <p:extLst>
      <p:ext uri="{BB962C8B-B14F-4D97-AF65-F5344CB8AC3E}">
        <p14:creationId xmlns:p14="http://schemas.microsoft.com/office/powerpoint/2010/main" val="9831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38554" y="515815"/>
            <a:ext cx="2291862" cy="855787"/>
          </a:xfrm>
        </p:spPr>
        <p:txBody>
          <a:bodyPr>
            <a:normAutofit/>
          </a:bodyPr>
          <a:lstStyle/>
          <a:p>
            <a:r>
              <a:rPr lang="en-US" sz="3300" dirty="0"/>
              <a:t>Nmap Scan</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032881" y="1905001"/>
            <a:ext cx="6126381" cy="419099"/>
          </a:xfrm>
        </p:spPr>
        <p:txBody>
          <a:bodyPr>
            <a:normAutofit fontScale="85000" lnSpcReduction="10000"/>
          </a:bodyPr>
          <a:lstStyle/>
          <a:p>
            <a:r>
              <a:rPr lang="en-US" dirty="0"/>
              <a:t>This screenshot should show the Nmap scan result of the Linux Server VM.</a:t>
            </a:r>
          </a:p>
        </p:txBody>
      </p:sp>
      <p:pic>
        <p:nvPicPr>
          <p:cNvPr id="8" name="Picture 7">
            <a:extLst>
              <a:ext uri="{FF2B5EF4-FFF2-40B4-BE49-F238E27FC236}">
                <a16:creationId xmlns:a16="http://schemas.microsoft.com/office/drawing/2014/main" id="{2A4204FB-6211-22C8-9834-C9390E5C7792}"/>
              </a:ext>
            </a:extLst>
          </p:cNvPr>
          <p:cNvPicPr>
            <a:picLocks noChangeAspect="1"/>
          </p:cNvPicPr>
          <p:nvPr/>
        </p:nvPicPr>
        <p:blipFill>
          <a:blip r:embed="rId2"/>
          <a:stretch>
            <a:fillRect/>
          </a:stretch>
        </p:blipFill>
        <p:spPr>
          <a:xfrm>
            <a:off x="1515120" y="2552699"/>
            <a:ext cx="8739823" cy="3689300"/>
          </a:xfrm>
          <a:prstGeom prst="rect">
            <a:avLst/>
          </a:prstGeom>
        </p:spPr>
      </p:pic>
    </p:spTree>
    <p:extLst>
      <p:ext uri="{BB962C8B-B14F-4D97-AF65-F5344CB8AC3E}">
        <p14:creationId xmlns:p14="http://schemas.microsoft.com/office/powerpoint/2010/main" val="274324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0" y="609600"/>
            <a:ext cx="8458200" cy="5715000"/>
          </a:xfrm>
        </p:spPr>
        <p:txBody>
          <a:bodyPr>
            <a:normAutofit fontScale="92500" lnSpcReduction="20000"/>
          </a:bodyPr>
          <a:lstStyle/>
          <a:p>
            <a:pPr>
              <a:buAutoNum type="arabicPeriod"/>
            </a:pPr>
            <a:r>
              <a:rPr lang="en-US" sz="1800" b="1" dirty="0">
                <a:latin typeface="Times New Roman" panose="02020603050405020304" pitchFamily="18" charset="0"/>
                <a:ea typeface="Calibri" panose="020F0502020204030204" pitchFamily="34" charset="0"/>
              </a:rPr>
              <a:t>Overview</a:t>
            </a:r>
            <a:r>
              <a:rPr lang="en-US" sz="1800" dirty="0">
                <a:latin typeface="Times New Roman" panose="02020603050405020304" pitchFamily="18" charset="0"/>
                <a:ea typeface="Calibri" panose="020F0502020204030204" pitchFamily="34" charset="0"/>
              </a:rPr>
              <a:t>: </a:t>
            </a:r>
          </a:p>
          <a:p>
            <a:pPr marL="0" indent="0">
              <a:buNone/>
            </a:pPr>
            <a:r>
              <a:rPr lang="en-US" i="0" dirty="0">
                <a:solidFill>
                  <a:srgbClr val="000000"/>
                </a:solidFill>
                <a:effectLst/>
                <a:latin typeface="Times New Roman" panose="02020603050405020304" pitchFamily="18" charset="0"/>
                <a:cs typeface="Times New Roman" panose="02020603050405020304" pitchFamily="18" charset="0"/>
              </a:rPr>
              <a:t>Tablets, smartphones, and laptops are essential for modern businesses. They help employees work and communicate better, whether in the office or remotely. However, these devices also have security risks. They can get malware, and sensitive data can be lost or stolen. Unsecured networks can expose them to hackers. Personal devices can make security management harder. To protect information, businesses should use effective device management and train employees regularly.</a:t>
            </a:r>
            <a:endParaRPr lang="en-US"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2. </a:t>
            </a:r>
            <a:r>
              <a:rPr lang="en-US" sz="1800" b="1" dirty="0">
                <a:latin typeface="Times New Roman" panose="02020603050405020304" pitchFamily="18" charset="0"/>
              </a:rPr>
              <a:t>Purpose</a:t>
            </a:r>
            <a:r>
              <a:rPr lang="en-US" sz="1800" dirty="0">
                <a:latin typeface="Times New Roman" panose="02020603050405020304" pitchFamily="18" charset="0"/>
              </a:rPr>
              <a:t>:  </a:t>
            </a:r>
          </a:p>
          <a:p>
            <a:pPr marL="0" indent="0">
              <a:buNone/>
            </a:pPr>
            <a:r>
              <a:rPr lang="en-US" b="0" i="0" dirty="0">
                <a:solidFill>
                  <a:srgbClr val="000000"/>
                </a:solidFill>
                <a:effectLst/>
                <a:latin typeface="Times New Roman" panose="02020603050405020304" pitchFamily="18" charset="0"/>
                <a:cs typeface="Times New Roman" panose="02020603050405020304" pitchFamily="18" charset="0"/>
              </a:rPr>
              <a:t>The main goal of any IT security policy is to protect data by ensuring its confidentiality, integrity, and availability (CIA). A key reason for having a Bring Your Own Device (BYOD) security policy is to find devices that create extra risks for the organization’s computing resources. When organizations quickly spot these vulnerabilities, they can take action to fix them before attackers exploit them. This quick identification helps reduce the number of entry points for attackers. By closing these gaps, organizations make it tougher for criminals to access their systems. The sooner vulnerabilities are addressed, the less time attackers have to take action, which helps keep sensitive information safe. Knowing which devices are allowed and their security status further strengthens an organization’s defenses against potential breaches.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81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0" y="152400"/>
            <a:ext cx="8915400" cy="6705600"/>
          </a:xfrm>
        </p:spPr>
        <p:txBody>
          <a:bodyPr>
            <a:normAutofit fontScale="77500" lnSpcReduction="20000"/>
          </a:bodyPr>
          <a:lstStyle/>
          <a:p>
            <a:pPr marL="0" indent="0">
              <a:buNone/>
            </a:pPr>
            <a:r>
              <a:rPr lang="en-US" sz="1800" dirty="0">
                <a:latin typeface="Times New Roman" panose="02020603050405020304" pitchFamily="18" charset="0"/>
                <a:ea typeface="Calibri" panose="020F0502020204030204" pitchFamily="34" charset="0"/>
              </a:rPr>
              <a:t>3. </a:t>
            </a:r>
            <a:r>
              <a:rPr lang="en-US" sz="2600" b="1" dirty="0">
                <a:latin typeface="Times New Roman" panose="02020603050405020304" pitchFamily="18" charset="0"/>
                <a:ea typeface="Calibri" panose="020F0502020204030204" pitchFamily="34" charset="0"/>
              </a:rPr>
              <a:t>Scope</a:t>
            </a:r>
            <a:r>
              <a:rPr lang="en-US" sz="1800" dirty="0">
                <a:latin typeface="Times New Roman" panose="02020603050405020304" pitchFamily="18" charset="0"/>
                <a:ea typeface="Calibri" panose="020F0502020204030204" pitchFamily="34" charset="0"/>
              </a:rPr>
              <a:t>: </a:t>
            </a:r>
          </a:p>
          <a:p>
            <a:pPr marL="0" marR="58420" indent="0">
              <a:lnSpc>
                <a:spcPct val="115000"/>
              </a:lnSpc>
              <a:spcBef>
                <a:spcPts val="205"/>
              </a:spcBef>
              <a:spcAft>
                <a:spcPts val="1000"/>
              </a:spcAft>
              <a:buNone/>
            </a:pPr>
            <a:r>
              <a:rPr lang="en-US" sz="2300" spc="10" dirty="0">
                <a:latin typeface="Times New Roman" panose="02020603050405020304" pitchFamily="18" charset="0"/>
                <a:ea typeface="Times New Roman" panose="02020603050405020304" pitchFamily="18" charset="0"/>
                <a:cs typeface="Times New Roman" panose="02020603050405020304" pitchFamily="18" charset="0"/>
              </a:rPr>
              <a:t>The use of personal devices on the network is often subject to specific guidelines and approvals to ensure security and compliance. Typically, devices such as laptops, smartphones, tablets, and smartwatches may be allowed, provided they adhere to designated security standards and are used for work-related purposes during established hours. Personnel must usually receive formal approval from the IT department before connecting their personal devices to the network, which involves registering the device and ensuring it meets necessary security protocols. Allowed activities on these personal devices generally include accessing work-related applications, corporate emails, and communication tools, while recreational use may be restricted, especially if it involves handling sensitive data. Ultimately, the responsibility for granting permission to use these devices lies with the IT or network security team, who assess each device for compliance with company policies before permitting access to the network</a:t>
            </a:r>
            <a:r>
              <a:rPr lang="en-US" sz="1800" spc="1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4. </a:t>
            </a:r>
            <a:r>
              <a:rPr lang="en-US" sz="2300" b="1" dirty="0">
                <a:latin typeface="Times New Roman" panose="02020603050405020304" pitchFamily="18" charset="0"/>
              </a:rPr>
              <a:t>Policy</a:t>
            </a:r>
            <a:r>
              <a:rPr lang="en-US" sz="1800" dirty="0">
                <a:latin typeface="Times New Roman" panose="02020603050405020304" pitchFamily="18" charset="0"/>
              </a:rPr>
              <a:t>:  </a:t>
            </a:r>
          </a:p>
          <a:p>
            <a:pPr marL="0" indent="0">
              <a:buNone/>
            </a:pPr>
            <a:r>
              <a:rPr lang="en-US" sz="2300" spc="15" dirty="0">
                <a:latin typeface="Times New Roman" panose="02020603050405020304" pitchFamily="18" charset="0"/>
                <a:ea typeface="Times New Roman" panose="02020603050405020304" pitchFamily="18" charset="0"/>
                <a:cs typeface="Times New Roman" panose="02020603050405020304" pitchFamily="18" charset="0"/>
              </a:rPr>
              <a:t>At ABC Corporation, employees must complete security assessments for their personal devices (BYOD) to access the corporate network, which requires meeting specific security standards. Devices must run operating system X, be updated with the latest patches, have current antivirus software, and a properly configured firewall. Owners of noncompliant devices must resolve any issues, with assistance available from the IT department. Until devices meet these requirements, they will not be allowed on the network. Compliant devices must adhere to safety, performance, and environmental standards, following electromagnetic compatibility (EMC) guidelines and regulations like RoHS. Additionally, they must pass testing, include clear documentation, and display certification marks such FCC compliance in the U.S.</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35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
  <TotalTime>10</TotalTime>
  <Words>1406</Words>
  <Application>Microsoft Office PowerPoint</Application>
  <PresentationFormat>Widescreen</PresentationFormat>
  <Paragraphs>89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Inter</vt:lpstr>
      <vt:lpstr>Times New Roman</vt:lpstr>
      <vt:lpstr>Tw Cen MT</vt:lpstr>
      <vt:lpstr>Tw Cen MT Condensed</vt:lpstr>
      <vt:lpstr>Wingdings 3</vt:lpstr>
      <vt:lpstr>Integral</vt:lpstr>
      <vt:lpstr>SEC285 Final </vt:lpstr>
      <vt:lpstr>Content</vt:lpstr>
      <vt:lpstr>Introduction</vt:lpstr>
      <vt:lpstr>File Encryption</vt:lpstr>
      <vt:lpstr>File Decryption</vt:lpstr>
      <vt:lpstr>Question</vt:lpstr>
      <vt:lpstr>Nmap Scan</vt:lpstr>
      <vt:lpstr>PowerPoint Presentation</vt:lpstr>
      <vt:lpstr>PowerPoint Presentation</vt:lpstr>
      <vt:lpstr>PowerPoint Presentation</vt:lpstr>
      <vt:lpstr>PowerPoint Presentation</vt:lpstr>
      <vt:lpstr>Common-auth Configuration File</vt:lpstr>
      <vt:lpstr>MFA Logon Screen</vt:lpstr>
      <vt:lpstr>Nmap</vt:lpstr>
      <vt:lpstr>NetCat</vt:lpstr>
      <vt:lpstr>Wireshark</vt:lpstr>
      <vt:lpstr>Nessus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Tabatha Mitchell</dc:creator>
  <cp:lastModifiedBy>Tabatha Mitchell</cp:lastModifiedBy>
  <cp:revision>1</cp:revision>
  <dcterms:created xsi:type="dcterms:W3CDTF">2025-04-27T04:33:47Z</dcterms:created>
  <dcterms:modified xsi:type="dcterms:W3CDTF">2025-04-27T04:44:25Z</dcterms:modified>
</cp:coreProperties>
</file>