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64" r:id="rId4"/>
    <p:sldId id="265" r:id="rId5"/>
    <p:sldId id="266" r:id="rId6"/>
    <p:sldId id="267" r:id="rId7"/>
    <p:sldId id="268" r:id="rId8"/>
    <p:sldId id="269" r:id="rId9"/>
    <p:sldId id="270" r:id="rId10"/>
    <p:sldId id="271" r:id="rId11"/>
    <p:sldId id="272" r:id="rId12"/>
    <p:sldId id="273" r:id="rId13"/>
    <p:sldId id="274" r:id="rId14"/>
    <p:sldId id="275" r:id="rId15"/>
    <p:sldId id="261" r:id="rId16"/>
    <p:sldId id="263" r:id="rId17"/>
    <p:sldId id="260" r:id="rId18"/>
    <p:sldId id="262" r:id="rId19"/>
    <p:sldId id="277"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04" autoAdjust="0"/>
    <p:restoredTop sz="94660"/>
  </p:normalViewPr>
  <p:slideViewPr>
    <p:cSldViewPr snapToGrid="0">
      <p:cViewPr varScale="1">
        <p:scale>
          <a:sx n="69" d="100"/>
          <a:sy n="69" d="100"/>
        </p:scale>
        <p:origin x="52" y="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CDD6B-EC2F-4242-BB01-3ADB2EA056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06E81A-1139-4F60-ADAD-CDBFA2DA7B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1CA7DA-A3ED-424E-96DB-EAC43B3A9C8C}"/>
              </a:ext>
            </a:extLst>
          </p:cNvPr>
          <p:cNvSpPr>
            <a:spLocks noGrp="1"/>
          </p:cNvSpPr>
          <p:nvPr>
            <p:ph type="dt" sz="half" idx="10"/>
          </p:nvPr>
        </p:nvSpPr>
        <p:spPr/>
        <p:txBody>
          <a:bodyPr/>
          <a:lstStyle/>
          <a:p>
            <a:fld id="{E574BDDD-E77C-4F65-80AE-A2B49D0566BE}" type="datetimeFigureOut">
              <a:rPr lang="en-US" smtClean="0"/>
              <a:t>3/3/2025</a:t>
            </a:fld>
            <a:endParaRPr lang="en-US"/>
          </a:p>
        </p:txBody>
      </p:sp>
      <p:sp>
        <p:nvSpPr>
          <p:cNvPr id="5" name="Footer Placeholder 4">
            <a:extLst>
              <a:ext uri="{FF2B5EF4-FFF2-40B4-BE49-F238E27FC236}">
                <a16:creationId xmlns:a16="http://schemas.microsoft.com/office/drawing/2014/main" id="{A5620E7B-DE6B-4599-AB9A-D6E6D1C52A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98F17-D1A4-4B40-8467-04543C7AB05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74051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4F3F-7F8C-4B62-83A5-552DFB1903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BB7699-2B3A-4817-9AC3-43FD9282F9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93F1A9-6856-45E2-8C6C-5C78A873D91A}"/>
              </a:ext>
            </a:extLst>
          </p:cNvPr>
          <p:cNvSpPr>
            <a:spLocks noGrp="1"/>
          </p:cNvSpPr>
          <p:nvPr>
            <p:ph type="dt" sz="half" idx="10"/>
          </p:nvPr>
        </p:nvSpPr>
        <p:spPr/>
        <p:txBody>
          <a:bodyPr/>
          <a:lstStyle/>
          <a:p>
            <a:fld id="{E574BDDD-E77C-4F65-80AE-A2B49D0566BE}" type="datetimeFigureOut">
              <a:rPr lang="en-US" smtClean="0"/>
              <a:t>3/3/2025</a:t>
            </a:fld>
            <a:endParaRPr lang="en-US"/>
          </a:p>
        </p:txBody>
      </p:sp>
      <p:sp>
        <p:nvSpPr>
          <p:cNvPr id="5" name="Footer Placeholder 4">
            <a:extLst>
              <a:ext uri="{FF2B5EF4-FFF2-40B4-BE49-F238E27FC236}">
                <a16:creationId xmlns:a16="http://schemas.microsoft.com/office/drawing/2014/main" id="{7E6807F9-D2C6-4EE6-AE90-327FC3253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6B0549-8F58-4348-9920-652E9FEDC9A9}"/>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63774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41ECD2-AC72-4B39-B658-44039FF9BC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FCE250-D2E2-4148-B0C4-5EEC101D4BA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E6582-DD76-46CC-A4B7-7889DF306095}"/>
              </a:ext>
            </a:extLst>
          </p:cNvPr>
          <p:cNvSpPr>
            <a:spLocks noGrp="1"/>
          </p:cNvSpPr>
          <p:nvPr>
            <p:ph type="dt" sz="half" idx="10"/>
          </p:nvPr>
        </p:nvSpPr>
        <p:spPr/>
        <p:txBody>
          <a:bodyPr/>
          <a:lstStyle/>
          <a:p>
            <a:fld id="{E574BDDD-E77C-4F65-80AE-A2B49D0566BE}" type="datetimeFigureOut">
              <a:rPr lang="en-US" smtClean="0"/>
              <a:t>3/3/2025</a:t>
            </a:fld>
            <a:endParaRPr lang="en-US"/>
          </a:p>
        </p:txBody>
      </p:sp>
      <p:sp>
        <p:nvSpPr>
          <p:cNvPr id="5" name="Footer Placeholder 4">
            <a:extLst>
              <a:ext uri="{FF2B5EF4-FFF2-40B4-BE49-F238E27FC236}">
                <a16:creationId xmlns:a16="http://schemas.microsoft.com/office/drawing/2014/main" id="{E0469BB8-5380-45F6-85BD-37209F96D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11002E-17D0-4016-AA60-4DBD5B8BF72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82210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35B90-86EC-492C-8440-5BE029FCA3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E4B971-FFBC-444C-9574-9D3B54B724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66CA0-A872-4564-80CA-5FEC4ECF6193}"/>
              </a:ext>
            </a:extLst>
          </p:cNvPr>
          <p:cNvSpPr>
            <a:spLocks noGrp="1"/>
          </p:cNvSpPr>
          <p:nvPr>
            <p:ph type="dt" sz="half" idx="10"/>
          </p:nvPr>
        </p:nvSpPr>
        <p:spPr/>
        <p:txBody>
          <a:bodyPr/>
          <a:lstStyle/>
          <a:p>
            <a:fld id="{E574BDDD-E77C-4F65-80AE-A2B49D0566BE}" type="datetimeFigureOut">
              <a:rPr lang="en-US" smtClean="0"/>
              <a:t>3/3/2025</a:t>
            </a:fld>
            <a:endParaRPr lang="en-US"/>
          </a:p>
        </p:txBody>
      </p:sp>
      <p:sp>
        <p:nvSpPr>
          <p:cNvPr id="5" name="Footer Placeholder 4">
            <a:extLst>
              <a:ext uri="{FF2B5EF4-FFF2-40B4-BE49-F238E27FC236}">
                <a16:creationId xmlns:a16="http://schemas.microsoft.com/office/drawing/2014/main" id="{F64A1036-6CDC-445C-A420-C8F19AA31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85A98F-1722-408F-9EAF-DD105A6786D4}"/>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391061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9E4D1-759E-4B80-9D6F-7700A8CDDC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BD5114-CD19-406E-8705-96803BC300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A8F7AF-E616-4F57-A855-C02E4119B051}"/>
              </a:ext>
            </a:extLst>
          </p:cNvPr>
          <p:cNvSpPr>
            <a:spLocks noGrp="1"/>
          </p:cNvSpPr>
          <p:nvPr>
            <p:ph type="dt" sz="half" idx="10"/>
          </p:nvPr>
        </p:nvSpPr>
        <p:spPr/>
        <p:txBody>
          <a:bodyPr/>
          <a:lstStyle/>
          <a:p>
            <a:fld id="{E574BDDD-E77C-4F65-80AE-A2B49D0566BE}" type="datetimeFigureOut">
              <a:rPr lang="en-US" smtClean="0"/>
              <a:t>3/3/2025</a:t>
            </a:fld>
            <a:endParaRPr lang="en-US"/>
          </a:p>
        </p:txBody>
      </p:sp>
      <p:sp>
        <p:nvSpPr>
          <p:cNvPr id="5" name="Footer Placeholder 4">
            <a:extLst>
              <a:ext uri="{FF2B5EF4-FFF2-40B4-BE49-F238E27FC236}">
                <a16:creationId xmlns:a16="http://schemas.microsoft.com/office/drawing/2014/main" id="{687F85F8-5B2C-49AB-ACE3-206BEDDEC4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AD0B-2401-4303-B6E3-E10A44089B1F}"/>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589387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44CDF-BB67-47FC-BF1B-DB02A6749C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A57AE-432B-4C7F-AFD5-02DA1AB1AC2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859AFA-4DCC-4AAB-A636-A768FCC636C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72A2CC-F2EE-4979-8BBC-A34D0009144A}"/>
              </a:ext>
            </a:extLst>
          </p:cNvPr>
          <p:cNvSpPr>
            <a:spLocks noGrp="1"/>
          </p:cNvSpPr>
          <p:nvPr>
            <p:ph type="dt" sz="half" idx="10"/>
          </p:nvPr>
        </p:nvSpPr>
        <p:spPr/>
        <p:txBody>
          <a:bodyPr/>
          <a:lstStyle/>
          <a:p>
            <a:fld id="{E574BDDD-E77C-4F65-80AE-A2B49D0566BE}" type="datetimeFigureOut">
              <a:rPr lang="en-US" smtClean="0"/>
              <a:t>3/3/2025</a:t>
            </a:fld>
            <a:endParaRPr lang="en-US"/>
          </a:p>
        </p:txBody>
      </p:sp>
      <p:sp>
        <p:nvSpPr>
          <p:cNvPr id="6" name="Footer Placeholder 5">
            <a:extLst>
              <a:ext uri="{FF2B5EF4-FFF2-40B4-BE49-F238E27FC236}">
                <a16:creationId xmlns:a16="http://schemas.microsoft.com/office/drawing/2014/main" id="{B714CF7A-3807-4981-82FE-9DFBEED4C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3DDECA-5A1A-4973-9442-C48285448131}"/>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618319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0A80D-F0D5-4D0E-A595-37B132CF96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C3DE0-C588-424F-99AD-81C63CBF6A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EA99559-C376-4106-B5B8-DE2548E8B77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EC5DA3-BFFC-4144-9DE2-F9BD5D5548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B6C142-9FBA-441E-A2EE-8A26CD28D1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13BFF5-7AB9-4517-84AF-11B4195E5D87}"/>
              </a:ext>
            </a:extLst>
          </p:cNvPr>
          <p:cNvSpPr>
            <a:spLocks noGrp="1"/>
          </p:cNvSpPr>
          <p:nvPr>
            <p:ph type="dt" sz="half" idx="10"/>
          </p:nvPr>
        </p:nvSpPr>
        <p:spPr/>
        <p:txBody>
          <a:bodyPr/>
          <a:lstStyle/>
          <a:p>
            <a:fld id="{E574BDDD-E77C-4F65-80AE-A2B49D0566BE}" type="datetimeFigureOut">
              <a:rPr lang="en-US" smtClean="0"/>
              <a:t>3/3/2025</a:t>
            </a:fld>
            <a:endParaRPr lang="en-US"/>
          </a:p>
        </p:txBody>
      </p:sp>
      <p:sp>
        <p:nvSpPr>
          <p:cNvPr id="8" name="Footer Placeholder 7">
            <a:extLst>
              <a:ext uri="{FF2B5EF4-FFF2-40B4-BE49-F238E27FC236}">
                <a16:creationId xmlns:a16="http://schemas.microsoft.com/office/drawing/2014/main" id="{64D63660-8C4C-44F0-BB2E-A2E06C0208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585D26-D27D-4780-B4D8-652336F541D3}"/>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657969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7FB5D-6D01-46C3-90E2-6EF7C7DD98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ABEC61-F94D-46EA-93C3-3D29473CCA2D}"/>
              </a:ext>
            </a:extLst>
          </p:cNvPr>
          <p:cNvSpPr>
            <a:spLocks noGrp="1"/>
          </p:cNvSpPr>
          <p:nvPr>
            <p:ph type="dt" sz="half" idx="10"/>
          </p:nvPr>
        </p:nvSpPr>
        <p:spPr/>
        <p:txBody>
          <a:bodyPr/>
          <a:lstStyle/>
          <a:p>
            <a:fld id="{E574BDDD-E77C-4F65-80AE-A2B49D0566BE}" type="datetimeFigureOut">
              <a:rPr lang="en-US" smtClean="0"/>
              <a:t>3/3/2025</a:t>
            </a:fld>
            <a:endParaRPr lang="en-US"/>
          </a:p>
        </p:txBody>
      </p:sp>
      <p:sp>
        <p:nvSpPr>
          <p:cNvPr id="4" name="Footer Placeholder 3">
            <a:extLst>
              <a:ext uri="{FF2B5EF4-FFF2-40B4-BE49-F238E27FC236}">
                <a16:creationId xmlns:a16="http://schemas.microsoft.com/office/drawing/2014/main" id="{4538D31F-B3A3-44A7-BE2E-54CED00163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7FC639-D8CC-4126-AE01-D7ECE4FE3A56}"/>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436103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D11337-DCED-48AE-9781-145604B22134}"/>
              </a:ext>
            </a:extLst>
          </p:cNvPr>
          <p:cNvSpPr>
            <a:spLocks noGrp="1"/>
          </p:cNvSpPr>
          <p:nvPr>
            <p:ph type="dt" sz="half" idx="10"/>
          </p:nvPr>
        </p:nvSpPr>
        <p:spPr/>
        <p:txBody>
          <a:bodyPr/>
          <a:lstStyle/>
          <a:p>
            <a:fld id="{E574BDDD-E77C-4F65-80AE-A2B49D0566BE}" type="datetimeFigureOut">
              <a:rPr lang="en-US" smtClean="0"/>
              <a:t>3/3/2025</a:t>
            </a:fld>
            <a:endParaRPr lang="en-US"/>
          </a:p>
        </p:txBody>
      </p:sp>
      <p:sp>
        <p:nvSpPr>
          <p:cNvPr id="3" name="Footer Placeholder 2">
            <a:extLst>
              <a:ext uri="{FF2B5EF4-FFF2-40B4-BE49-F238E27FC236}">
                <a16:creationId xmlns:a16="http://schemas.microsoft.com/office/drawing/2014/main" id="{B890E84E-2E44-4497-B8AA-769AD7E936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A3588F-8746-4FE0-AB58-50B514C86D3E}"/>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4046530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E9AD-7C5B-43BF-BC81-663C3B7F41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CB248D-04F1-4ACE-8F99-0844D0618C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034B85-1772-4F38-A7E7-EB8B511E60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4CC1-4267-4CC4-88D6-3A28AFF5E728}"/>
              </a:ext>
            </a:extLst>
          </p:cNvPr>
          <p:cNvSpPr>
            <a:spLocks noGrp="1"/>
          </p:cNvSpPr>
          <p:nvPr>
            <p:ph type="dt" sz="half" idx="10"/>
          </p:nvPr>
        </p:nvSpPr>
        <p:spPr/>
        <p:txBody>
          <a:bodyPr/>
          <a:lstStyle/>
          <a:p>
            <a:fld id="{E574BDDD-E77C-4F65-80AE-A2B49D0566BE}" type="datetimeFigureOut">
              <a:rPr lang="en-US" smtClean="0"/>
              <a:t>3/3/2025</a:t>
            </a:fld>
            <a:endParaRPr lang="en-US"/>
          </a:p>
        </p:txBody>
      </p:sp>
      <p:sp>
        <p:nvSpPr>
          <p:cNvPr id="6" name="Footer Placeholder 5">
            <a:extLst>
              <a:ext uri="{FF2B5EF4-FFF2-40B4-BE49-F238E27FC236}">
                <a16:creationId xmlns:a16="http://schemas.microsoft.com/office/drawing/2014/main" id="{9E7253FA-41D5-46A5-8FA6-3BB510DA9C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5524AA-7B5D-4D45-A1D6-B2C17247F472}"/>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618697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1104-3193-4DE3-9579-D9AA8F0EF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F3E60D-5591-47FB-8383-3CF2A6D2F8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693396-1B46-429A-A1C7-6319CC46E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3BB73A-2A95-4544-9F11-6D8DF3A138CD}"/>
              </a:ext>
            </a:extLst>
          </p:cNvPr>
          <p:cNvSpPr>
            <a:spLocks noGrp="1"/>
          </p:cNvSpPr>
          <p:nvPr>
            <p:ph type="dt" sz="half" idx="10"/>
          </p:nvPr>
        </p:nvSpPr>
        <p:spPr/>
        <p:txBody>
          <a:bodyPr/>
          <a:lstStyle/>
          <a:p>
            <a:fld id="{E574BDDD-E77C-4F65-80AE-A2B49D0566BE}" type="datetimeFigureOut">
              <a:rPr lang="en-US" smtClean="0"/>
              <a:t>3/3/2025</a:t>
            </a:fld>
            <a:endParaRPr lang="en-US"/>
          </a:p>
        </p:txBody>
      </p:sp>
      <p:sp>
        <p:nvSpPr>
          <p:cNvPr id="6" name="Footer Placeholder 5">
            <a:extLst>
              <a:ext uri="{FF2B5EF4-FFF2-40B4-BE49-F238E27FC236}">
                <a16:creationId xmlns:a16="http://schemas.microsoft.com/office/drawing/2014/main" id="{44582299-81B8-4894-B8B7-C1A0EF0D8F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50117A-21AA-4F59-A2B7-7BC19EB7D364}"/>
              </a:ext>
            </a:extLst>
          </p:cNvPr>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826859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317E4F-9347-44CD-9477-1AF2334B8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BCF40D-687B-4129-846D-C33C3CF7D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5B308-7023-40D0-A9D7-0A50FDE28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4BDDD-E77C-4F65-80AE-A2B49D0566BE}" type="datetimeFigureOut">
              <a:rPr lang="en-US" smtClean="0"/>
              <a:t>3/3/2025</a:t>
            </a:fld>
            <a:endParaRPr lang="en-US"/>
          </a:p>
        </p:txBody>
      </p:sp>
      <p:sp>
        <p:nvSpPr>
          <p:cNvPr id="5" name="Footer Placeholder 4">
            <a:extLst>
              <a:ext uri="{FF2B5EF4-FFF2-40B4-BE49-F238E27FC236}">
                <a16:creationId xmlns:a16="http://schemas.microsoft.com/office/drawing/2014/main" id="{C5B94102-7A5A-4E11-ABC2-D0BBAAF8E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30775C-EC89-455E-B408-FFCE8D86FA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2593387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descr="Complex math formulas on a blackboard">
            <a:extLst>
              <a:ext uri="{FF2B5EF4-FFF2-40B4-BE49-F238E27FC236}">
                <a16:creationId xmlns:a16="http://schemas.microsoft.com/office/drawing/2014/main" id="{722D715A-AF6D-949F-5C0E-558EB8CE8563}"/>
              </a:ext>
            </a:extLst>
          </p:cNvPr>
          <p:cNvPicPr>
            <a:picLocks noChangeAspect="1"/>
          </p:cNvPicPr>
          <p:nvPr/>
        </p:nvPicPr>
        <p:blipFill>
          <a:blip r:embed="rId2"/>
          <a:srcRect l="13948" r="24" b="-1"/>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31" name="Freeform: Shape 3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3" name="Freeform: Shape 3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a:xfrm>
            <a:off x="477981" y="1122363"/>
            <a:ext cx="4023360" cy="3204134"/>
          </a:xfrm>
        </p:spPr>
        <p:txBody>
          <a:bodyPr anchor="b">
            <a:normAutofit/>
          </a:bodyPr>
          <a:lstStyle/>
          <a:p>
            <a:pPr algn="l"/>
            <a:r>
              <a:rPr lang="en-US" sz="4800"/>
              <a:t>CEIS 114</a:t>
            </a:r>
            <a:br>
              <a:rPr lang="en-US" sz="4800"/>
            </a:br>
            <a:r>
              <a:rPr lang="en-US" sz="4800"/>
              <a:t>Final Project</a:t>
            </a:r>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477981" y="4872922"/>
            <a:ext cx="3933306" cy="1208141"/>
          </a:xfrm>
        </p:spPr>
        <p:txBody>
          <a:bodyPr>
            <a:normAutofit/>
          </a:bodyPr>
          <a:lstStyle/>
          <a:p>
            <a:pPr algn="l"/>
            <a:r>
              <a:rPr lang="en-US" sz="1700"/>
              <a:t>Creating a Multiple Traffic Light Controller with a Cross Walk and an Emergency Buzzer with secured IoT Control via Web</a:t>
            </a:r>
          </a:p>
          <a:p>
            <a:pPr algn="l"/>
            <a:r>
              <a:rPr lang="en-US" sz="1700"/>
              <a:t>By: Tabatha Mitchell</a:t>
            </a:r>
          </a:p>
        </p:txBody>
      </p:sp>
      <p:sp>
        <p:nvSpPr>
          <p:cNvPr id="35" name="Rectangle 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75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a:solidFill>
                  <a:schemeClr val="tx1"/>
                </a:solidFill>
                <a:latin typeface="+mj-lt"/>
                <a:ea typeface="+mj-ea"/>
                <a:cs typeface="+mj-cs"/>
              </a:rPr>
              <a:t>Screenshot of code in Wokwi</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477981" y="4872922"/>
            <a:ext cx="3933306" cy="1208141"/>
          </a:xfrm>
        </p:spPr>
        <p:txBody>
          <a:bodyPr vert="horz" lIns="91440" tIns="45720" rIns="91440" bIns="45720" rtlCol="0">
            <a:normAutofit/>
          </a:bodyPr>
          <a:lstStyle/>
          <a:p>
            <a:r>
              <a:rPr lang="en-US" sz="2000" kern="1200">
                <a:solidFill>
                  <a:schemeClr val="tx1"/>
                </a:solidFill>
                <a:latin typeface="+mn-lt"/>
                <a:ea typeface="+mn-ea"/>
                <a:cs typeface="+mn-cs"/>
              </a:rPr>
              <a:t>Screenshot of code in Wokwi Code Editor showing </a:t>
            </a:r>
            <a:r>
              <a:rPr lang="en-US" sz="2000" b="1" kern="1200">
                <a:solidFill>
                  <a:schemeClr val="tx1"/>
                </a:solidFill>
                <a:latin typeface="+mn-lt"/>
                <a:ea typeface="+mn-ea"/>
                <a:cs typeface="+mn-cs"/>
              </a:rPr>
              <a:t>your name in the comment</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00E0915-6B83-BA7A-D877-4BA3C30DDADC}"/>
              </a:ext>
            </a:extLst>
          </p:cNvPr>
          <p:cNvPicPr>
            <a:picLocks noChangeAspect="1"/>
          </p:cNvPicPr>
          <p:nvPr/>
        </p:nvPicPr>
        <p:blipFill>
          <a:blip r:embed="rId2"/>
          <a:stretch>
            <a:fillRect/>
          </a:stretch>
        </p:blipFill>
        <p:spPr>
          <a:xfrm>
            <a:off x="5828298" y="625684"/>
            <a:ext cx="5580951" cy="5455380"/>
          </a:xfrm>
          <a:prstGeom prst="rect">
            <a:avLst/>
          </a:prstGeom>
        </p:spPr>
      </p:pic>
    </p:spTree>
    <p:extLst>
      <p:ext uri="{BB962C8B-B14F-4D97-AF65-F5344CB8AC3E}">
        <p14:creationId xmlns:p14="http://schemas.microsoft.com/office/powerpoint/2010/main" val="852534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a:solidFill>
                  <a:schemeClr val="tx1"/>
                </a:solidFill>
                <a:latin typeface="+mj-lt"/>
                <a:ea typeface="+mj-ea"/>
                <a:cs typeface="+mj-cs"/>
              </a:rPr>
              <a:t>Screenshot of Serial Monitor in Wokwi</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477981" y="4872922"/>
            <a:ext cx="3933306" cy="1208141"/>
          </a:xfrm>
        </p:spPr>
        <p:txBody>
          <a:bodyPr vert="horz" lIns="91440" tIns="45720" rIns="91440" bIns="45720" rtlCol="0">
            <a:normAutofit/>
          </a:bodyPr>
          <a:lstStyle/>
          <a:p>
            <a:r>
              <a:rPr lang="en-US" sz="2000" kern="1200">
                <a:solidFill>
                  <a:schemeClr val="tx1"/>
                </a:solidFill>
                <a:latin typeface="+mn-lt"/>
                <a:ea typeface="+mn-ea"/>
                <a:cs typeface="+mn-cs"/>
              </a:rPr>
              <a:t>Screenshot of output in Serial Monitor</a:t>
            </a:r>
            <a:endParaRPr lang="en-US" sz="2000" b="1" kern="1200">
              <a:solidFill>
                <a:schemeClr val="tx1"/>
              </a:solidFill>
              <a:latin typeface="+mn-lt"/>
              <a:ea typeface="+mn-ea"/>
              <a:cs typeface="+mn-cs"/>
            </a:endParaRPr>
          </a:p>
        </p:txBody>
      </p:sp>
      <p:sp>
        <p:nvSpPr>
          <p:cNvPr id="21" name="Rectangle 2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4">
            <a:extLst>
              <a:ext uri="{FF2B5EF4-FFF2-40B4-BE49-F238E27FC236}">
                <a16:creationId xmlns:a16="http://schemas.microsoft.com/office/drawing/2014/main" id="{2B0B4284-8519-337E-C2F7-B0BA6763FD06}"/>
              </a:ext>
            </a:extLst>
          </p:cNvPr>
          <p:cNvPicPr>
            <a:picLocks noChangeAspect="1"/>
          </p:cNvPicPr>
          <p:nvPr/>
        </p:nvPicPr>
        <p:blipFill>
          <a:blip r:embed="rId2"/>
          <a:stretch>
            <a:fillRect/>
          </a:stretch>
        </p:blipFill>
        <p:spPr>
          <a:xfrm>
            <a:off x="4864608" y="820219"/>
            <a:ext cx="6846363" cy="5066308"/>
          </a:xfrm>
          <a:prstGeom prst="rect">
            <a:avLst/>
          </a:prstGeom>
        </p:spPr>
      </p:pic>
    </p:spTree>
    <p:extLst>
      <p:ext uri="{BB962C8B-B14F-4D97-AF65-F5344CB8AC3E}">
        <p14:creationId xmlns:p14="http://schemas.microsoft.com/office/powerpoint/2010/main" val="2320672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046746" y="586822"/>
            <a:ext cx="3560252" cy="1645920"/>
          </a:xfrm>
        </p:spPr>
        <p:txBody>
          <a:bodyPr vert="horz" lIns="91440" tIns="45720" rIns="91440" bIns="45720" rtlCol="0" anchor="ctr">
            <a:normAutofit/>
          </a:bodyPr>
          <a:lstStyle/>
          <a:p>
            <a:r>
              <a:rPr lang="en-US" kern="1200">
                <a:solidFill>
                  <a:schemeClr val="tx1"/>
                </a:solidFill>
                <a:latin typeface="+mj-lt"/>
                <a:ea typeface="+mj-ea"/>
                <a:cs typeface="+mj-cs"/>
              </a:rPr>
              <a:t>Picture of circuit with working LEDs and LCD display</a:t>
            </a:r>
          </a:p>
        </p:txBody>
      </p:sp>
      <p:sp>
        <p:nvSpPr>
          <p:cNvPr id="17" name="Rectangle 16">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9" name="Rectangle 18">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5351164" y="586822"/>
            <a:ext cx="6002636" cy="1645920"/>
          </a:xfrm>
        </p:spPr>
        <p:txBody>
          <a:bodyPr vert="horz" lIns="91440" tIns="45720" rIns="91440" bIns="45720" rtlCol="0" anchor="ctr">
            <a:normAutofit/>
          </a:bodyPr>
          <a:lstStyle/>
          <a:p>
            <a:pPr lvl="0" indent="-228600">
              <a:buFont typeface="Arial" panose="020B0604020202020204" pitchFamily="34" charset="0"/>
              <a:buChar char="•"/>
            </a:pPr>
            <a:r>
              <a:rPr lang="en-US" sz="700"/>
              <a:t>ESP 32 Board</a:t>
            </a:r>
          </a:p>
          <a:p>
            <a:pPr indent="-228600">
              <a:buFont typeface="Arial" panose="020B0604020202020204" pitchFamily="34" charset="0"/>
              <a:buChar char="•"/>
            </a:pPr>
            <a:r>
              <a:rPr lang="en-US" sz="700"/>
              <a:t>Colored LEDs: Red, Yellow and Green (two sets)</a:t>
            </a:r>
          </a:p>
          <a:p>
            <a:pPr lvl="0" indent="-228600">
              <a:buFont typeface="Arial" panose="020B0604020202020204" pitchFamily="34" charset="0"/>
              <a:buChar char="•"/>
            </a:pPr>
            <a:r>
              <a:rPr lang="en-US" sz="700"/>
              <a:t>220 Ohm Resistors (optional)</a:t>
            </a:r>
          </a:p>
          <a:p>
            <a:pPr lvl="0" indent="-228600">
              <a:buFont typeface="Arial" panose="020B0604020202020204" pitchFamily="34" charset="0"/>
              <a:buChar char="•"/>
            </a:pPr>
            <a:r>
              <a:rPr lang="en-US" sz="700"/>
              <a:t>Push Button</a:t>
            </a:r>
          </a:p>
          <a:p>
            <a:pPr indent="-228600">
              <a:buFont typeface="Arial" panose="020B0604020202020204" pitchFamily="34" charset="0"/>
              <a:buChar char="•"/>
            </a:pPr>
            <a:r>
              <a:rPr lang="en-US" sz="700"/>
              <a:t>LCD Unit  with Message Display</a:t>
            </a:r>
          </a:p>
          <a:p>
            <a:pPr lvl="0" indent="-228600">
              <a:buFont typeface="Arial" panose="020B0604020202020204" pitchFamily="34" charset="0"/>
              <a:buChar char="•"/>
            </a:pPr>
            <a:r>
              <a:rPr lang="en-US" sz="700"/>
              <a:t>Wires</a:t>
            </a:r>
          </a:p>
          <a:p>
            <a:pPr lvl="0" indent="-228600">
              <a:buFont typeface="Arial" panose="020B0604020202020204" pitchFamily="34" charset="0"/>
              <a:buChar char="•"/>
            </a:pPr>
            <a:r>
              <a:rPr lang="en-US" sz="700"/>
              <a:t>Breadboard</a:t>
            </a:r>
          </a:p>
          <a:p>
            <a:pPr indent="-228600">
              <a:buFont typeface="Arial" panose="020B0604020202020204" pitchFamily="34" charset="0"/>
              <a:buChar char="•"/>
            </a:pPr>
            <a:endParaRPr lang="en-US" sz="700"/>
          </a:p>
        </p:txBody>
      </p:sp>
      <p:pic>
        <p:nvPicPr>
          <p:cNvPr id="8" name="Picture 7">
            <a:extLst>
              <a:ext uri="{FF2B5EF4-FFF2-40B4-BE49-F238E27FC236}">
                <a16:creationId xmlns:a16="http://schemas.microsoft.com/office/drawing/2014/main" id="{F63B2B4D-271D-6D7E-9C31-BE7E8AA196F1}"/>
              </a:ext>
            </a:extLst>
          </p:cNvPr>
          <p:cNvPicPr>
            <a:picLocks noChangeAspect="1"/>
          </p:cNvPicPr>
          <p:nvPr/>
        </p:nvPicPr>
        <p:blipFill>
          <a:blip r:embed="rId2"/>
          <a:stretch>
            <a:fillRect/>
          </a:stretch>
        </p:blipFill>
        <p:spPr>
          <a:xfrm>
            <a:off x="1967905" y="2734056"/>
            <a:ext cx="8344582" cy="3483864"/>
          </a:xfrm>
          <a:prstGeom prst="rect">
            <a:avLst/>
          </a:prstGeom>
        </p:spPr>
      </p:pic>
    </p:spTree>
    <p:extLst>
      <p:ext uri="{BB962C8B-B14F-4D97-AF65-F5344CB8AC3E}">
        <p14:creationId xmlns:p14="http://schemas.microsoft.com/office/powerpoint/2010/main" val="530266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a:solidFill>
                  <a:schemeClr val="tx1"/>
                </a:solidFill>
                <a:latin typeface="+mj-lt"/>
                <a:ea typeface="+mj-ea"/>
                <a:cs typeface="+mj-cs"/>
              </a:rPr>
              <a:t>Screenshot of code in Code Editor</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477981" y="4872922"/>
            <a:ext cx="3933306" cy="1208141"/>
          </a:xfrm>
        </p:spPr>
        <p:txBody>
          <a:bodyPr vert="horz" lIns="91440" tIns="45720" rIns="91440" bIns="45720" rtlCol="0">
            <a:normAutofit/>
          </a:bodyPr>
          <a:lstStyle/>
          <a:p>
            <a:r>
              <a:rPr lang="en-US" sz="2000" kern="1200">
                <a:solidFill>
                  <a:schemeClr val="tx1"/>
                </a:solidFill>
                <a:latin typeface="+mn-lt"/>
                <a:ea typeface="+mn-ea"/>
                <a:cs typeface="+mn-cs"/>
              </a:rPr>
              <a:t>Screenshot of code in Code Editor showing </a:t>
            </a:r>
            <a:r>
              <a:rPr lang="en-US" sz="2000" b="1" kern="1200">
                <a:solidFill>
                  <a:schemeClr val="tx1"/>
                </a:solidFill>
                <a:latin typeface="+mn-lt"/>
                <a:ea typeface="+mn-ea"/>
                <a:cs typeface="+mn-cs"/>
              </a:rPr>
              <a:t>your name in the comment</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0E514D4-EE8D-613F-4B1D-16B3B5D34CF3}"/>
              </a:ext>
            </a:extLst>
          </p:cNvPr>
          <p:cNvPicPr>
            <a:picLocks noChangeAspect="1"/>
          </p:cNvPicPr>
          <p:nvPr/>
        </p:nvPicPr>
        <p:blipFill>
          <a:blip r:embed="rId2"/>
          <a:stretch>
            <a:fillRect/>
          </a:stretch>
        </p:blipFill>
        <p:spPr>
          <a:xfrm>
            <a:off x="5414356" y="998127"/>
            <a:ext cx="6408836" cy="4710493"/>
          </a:xfrm>
          <a:prstGeom prst="rect">
            <a:avLst/>
          </a:prstGeom>
        </p:spPr>
      </p:pic>
    </p:spTree>
    <p:extLst>
      <p:ext uri="{BB962C8B-B14F-4D97-AF65-F5344CB8AC3E}">
        <p14:creationId xmlns:p14="http://schemas.microsoft.com/office/powerpoint/2010/main" val="2479825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1A1C5D3-C053-4EE9-BE1A-419B6E27CC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2103121" y="310343"/>
            <a:ext cx="7985759" cy="868823"/>
          </a:xfrm>
        </p:spPr>
        <p:txBody>
          <a:bodyPr vert="horz" lIns="91440" tIns="45720" rIns="91440" bIns="45720" rtlCol="0" anchor="ctr">
            <a:normAutofit/>
          </a:bodyPr>
          <a:lstStyle/>
          <a:p>
            <a:pPr algn="ctr"/>
            <a:r>
              <a:rPr lang="en-US" sz="4000" kern="1200">
                <a:solidFill>
                  <a:schemeClr val="tx1"/>
                </a:solidFill>
                <a:latin typeface="+mj-lt"/>
                <a:ea typeface="+mj-ea"/>
                <a:cs typeface="+mj-cs"/>
              </a:rPr>
              <a:t>Screenshot of Serial Monitor</a:t>
            </a:r>
          </a:p>
        </p:txBody>
      </p:sp>
      <p:sp>
        <p:nvSpPr>
          <p:cNvPr id="17" name="Rectangle: Rounded Corners 16">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2615738" y="1263807"/>
            <a:ext cx="6960524" cy="598516"/>
          </a:xfrm>
        </p:spPr>
        <p:txBody>
          <a:bodyPr vert="horz" lIns="91440" tIns="45720" rIns="91440" bIns="45720" rtlCol="0" anchor="ctr">
            <a:normAutofit/>
          </a:bodyPr>
          <a:lstStyle/>
          <a:p>
            <a:pPr algn="ctr"/>
            <a:r>
              <a:rPr lang="en-US" sz="2000" kern="1200">
                <a:solidFill>
                  <a:schemeClr val="bg1"/>
                </a:solidFill>
                <a:latin typeface="+mn-lt"/>
                <a:ea typeface="+mn-ea"/>
                <a:cs typeface="+mn-cs"/>
              </a:rPr>
              <a:t>Screenshot of output in Serial Monitor</a:t>
            </a:r>
            <a:endParaRPr lang="en-US" sz="2000" b="1" kern="1200">
              <a:solidFill>
                <a:schemeClr val="bg1"/>
              </a:solidFill>
              <a:latin typeface="+mn-lt"/>
              <a:ea typeface="+mn-ea"/>
              <a:cs typeface="+mn-cs"/>
            </a:endParaRPr>
          </a:p>
        </p:txBody>
      </p:sp>
      <p:pic>
        <p:nvPicPr>
          <p:cNvPr id="8" name="Picture 7">
            <a:extLst>
              <a:ext uri="{FF2B5EF4-FFF2-40B4-BE49-F238E27FC236}">
                <a16:creationId xmlns:a16="http://schemas.microsoft.com/office/drawing/2014/main" id="{C30348D6-D8ED-FD77-E6E2-1B50454C2065}"/>
              </a:ext>
            </a:extLst>
          </p:cNvPr>
          <p:cNvPicPr>
            <a:picLocks noChangeAspect="1"/>
          </p:cNvPicPr>
          <p:nvPr/>
        </p:nvPicPr>
        <p:blipFill>
          <a:blip r:embed="rId2"/>
          <a:stretch>
            <a:fillRect/>
          </a:stretch>
        </p:blipFill>
        <p:spPr>
          <a:xfrm>
            <a:off x="1850909" y="2139484"/>
            <a:ext cx="8490181" cy="4096512"/>
          </a:xfrm>
          <a:prstGeom prst="rect">
            <a:avLst/>
          </a:prstGeom>
        </p:spPr>
      </p:pic>
    </p:spTree>
    <p:extLst>
      <p:ext uri="{BB962C8B-B14F-4D97-AF65-F5344CB8AC3E}">
        <p14:creationId xmlns:p14="http://schemas.microsoft.com/office/powerpoint/2010/main" val="3245970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C9B446A-6343-4E56-90BA-061E4DDF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3EC72A1B-03D3-499C-B4BF-AC68EEC22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Freeform: Shape 27">
            <a:extLst>
              <a:ext uri="{FF2B5EF4-FFF2-40B4-BE49-F238E27FC236}">
                <a16:creationId xmlns:a16="http://schemas.microsoft.com/office/drawing/2014/main" id="{216322C2-3CF0-4D33-BF90-3F384CF6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200" kern="1200">
                <a:solidFill>
                  <a:schemeClr val="tx1"/>
                </a:solidFill>
                <a:latin typeface="+mj-lt"/>
                <a:ea typeface="+mj-ea"/>
                <a:cs typeface="+mj-cs"/>
              </a:rPr>
              <a:t>Screenshot of circuit </a:t>
            </a:r>
            <a:r>
              <a:rPr lang="en-US" sz="2200" b="1" kern="1200">
                <a:solidFill>
                  <a:schemeClr val="tx1"/>
                </a:solidFill>
                <a:latin typeface="+mj-lt"/>
                <a:ea typeface="+mj-ea"/>
                <a:cs typeface="+mj-cs"/>
              </a:rPr>
              <a:t>with working LEDs and LCD display </a:t>
            </a:r>
            <a:r>
              <a:rPr lang="en-US" sz="2200" kern="1200">
                <a:solidFill>
                  <a:schemeClr val="tx1"/>
                </a:solidFill>
                <a:latin typeface="+mj-lt"/>
                <a:ea typeface="+mj-ea"/>
                <a:cs typeface="+mj-cs"/>
              </a:rPr>
              <a:t>(Building/Operation)</a:t>
            </a:r>
          </a:p>
        </p:txBody>
      </p:sp>
      <p:sp>
        <p:nvSpPr>
          <p:cNvPr id="29" name="Rectangle 2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371094" y="2718054"/>
            <a:ext cx="3438906" cy="3207258"/>
          </a:xfrm>
        </p:spPr>
        <p:txBody>
          <a:bodyPr vert="horz" lIns="91440" tIns="45720" rIns="91440" bIns="45720" rtlCol="0" anchor="t">
            <a:normAutofit/>
          </a:bodyPr>
          <a:lstStyle/>
          <a:p>
            <a:pPr lvl="0" indent="-228600">
              <a:buFont typeface="Arial" panose="020B0604020202020204" pitchFamily="34" charset="0"/>
              <a:buChar char="•"/>
            </a:pPr>
            <a:r>
              <a:rPr lang="en-US" sz="1700"/>
              <a:t>ESP 32 Board</a:t>
            </a:r>
          </a:p>
          <a:p>
            <a:pPr indent="-228600">
              <a:buFont typeface="Arial" panose="020B0604020202020204" pitchFamily="34" charset="0"/>
              <a:buChar char="•"/>
            </a:pPr>
            <a:r>
              <a:rPr lang="en-US" sz="1700"/>
              <a:t>Colored LEDs: Red, Yellow and Green (two sets)</a:t>
            </a:r>
          </a:p>
          <a:p>
            <a:pPr indent="-228600">
              <a:buFont typeface="Arial" panose="020B0604020202020204" pitchFamily="34" charset="0"/>
              <a:buChar char="•"/>
            </a:pPr>
            <a:r>
              <a:rPr lang="en-US" sz="1700"/>
              <a:t>One Blue LED – Emergency Light</a:t>
            </a:r>
          </a:p>
          <a:p>
            <a:pPr lvl="0" indent="-228600">
              <a:buFont typeface="Arial" panose="020B0604020202020204" pitchFamily="34" charset="0"/>
              <a:buChar char="•"/>
            </a:pPr>
            <a:r>
              <a:rPr lang="en-US" sz="1700"/>
              <a:t>Push Button</a:t>
            </a:r>
          </a:p>
          <a:p>
            <a:pPr indent="-228600">
              <a:buFont typeface="Arial" panose="020B0604020202020204" pitchFamily="34" charset="0"/>
              <a:buChar char="•"/>
            </a:pPr>
            <a:r>
              <a:rPr lang="en-US" sz="1700"/>
              <a:t>LCD Unit </a:t>
            </a:r>
          </a:p>
          <a:p>
            <a:pPr indent="-228600">
              <a:buFont typeface="Arial" panose="020B0604020202020204" pitchFamily="34" charset="0"/>
              <a:buChar char="•"/>
            </a:pPr>
            <a:r>
              <a:rPr lang="en-US" sz="1700"/>
              <a:t>Buzzer</a:t>
            </a:r>
          </a:p>
          <a:p>
            <a:pPr indent="-228600">
              <a:buFont typeface="Arial" panose="020B0604020202020204" pitchFamily="34" charset="0"/>
              <a:buChar char="•"/>
            </a:pPr>
            <a:r>
              <a:rPr lang="en-US" sz="1700"/>
              <a:t>Wires</a:t>
            </a:r>
          </a:p>
          <a:p>
            <a:pPr lvl="0" indent="-228600">
              <a:buFont typeface="Arial" panose="020B0604020202020204" pitchFamily="34" charset="0"/>
              <a:buChar char="•"/>
            </a:pPr>
            <a:r>
              <a:rPr lang="en-US" sz="1700"/>
              <a:t>Breadboard</a:t>
            </a:r>
          </a:p>
        </p:txBody>
      </p:sp>
      <p:pic>
        <p:nvPicPr>
          <p:cNvPr id="5" name="Picture 4">
            <a:extLst>
              <a:ext uri="{FF2B5EF4-FFF2-40B4-BE49-F238E27FC236}">
                <a16:creationId xmlns:a16="http://schemas.microsoft.com/office/drawing/2014/main" id="{2E952B4C-0A5A-B00B-88A1-DD6F7DD32E09}"/>
              </a:ext>
            </a:extLst>
          </p:cNvPr>
          <p:cNvPicPr>
            <a:picLocks noChangeAspect="1"/>
          </p:cNvPicPr>
          <p:nvPr/>
        </p:nvPicPr>
        <p:blipFill>
          <a:blip r:embed="rId2"/>
          <a:stretch>
            <a:fillRect/>
          </a:stretch>
        </p:blipFill>
        <p:spPr>
          <a:xfrm>
            <a:off x="4898967" y="1545478"/>
            <a:ext cx="6921940" cy="3876285"/>
          </a:xfrm>
          <a:prstGeom prst="rect">
            <a:avLst/>
          </a:prstGeom>
        </p:spPr>
      </p:pic>
    </p:spTree>
    <p:extLst>
      <p:ext uri="{BB962C8B-B14F-4D97-AF65-F5344CB8AC3E}">
        <p14:creationId xmlns:p14="http://schemas.microsoft.com/office/powerpoint/2010/main" val="3103495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DBDE72B-6E87-53E1-8DC8-10977C3F8454}"/>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100" kern="1200">
                <a:solidFill>
                  <a:schemeClr val="tx1"/>
                </a:solidFill>
                <a:latin typeface="+mj-lt"/>
                <a:ea typeface="+mj-ea"/>
                <a:cs typeface="+mj-cs"/>
              </a:rPr>
              <a:t>Screenshot of resources (Identification)</a:t>
            </a:r>
          </a:p>
        </p:txBody>
      </p:sp>
      <p:sp>
        <p:nvSpPr>
          <p:cNvPr id="7" name="Text Placeholder 6">
            <a:extLst>
              <a:ext uri="{FF2B5EF4-FFF2-40B4-BE49-F238E27FC236}">
                <a16:creationId xmlns:a16="http://schemas.microsoft.com/office/drawing/2014/main" id="{76E79FFC-6F3E-4DD1-1947-7089BC71C734}"/>
              </a:ext>
            </a:extLst>
          </p:cNvPr>
          <p:cNvSpPr>
            <a:spLocks noGrp="1"/>
          </p:cNvSpPr>
          <p:nvPr>
            <p:ph type="body" sz="half" idx="2"/>
          </p:nvPr>
        </p:nvSpPr>
        <p:spPr>
          <a:xfrm>
            <a:off x="638882" y="4631161"/>
            <a:ext cx="3571810" cy="1559327"/>
          </a:xfrm>
        </p:spPr>
        <p:txBody>
          <a:bodyPr vert="horz" lIns="91440" tIns="45720" rIns="91440" bIns="45720" rtlCol="0">
            <a:normAutofit/>
          </a:bodyPr>
          <a:lstStyle/>
          <a:p>
            <a:r>
              <a:rPr lang="en-US" sz="2400" kern="1200">
                <a:solidFill>
                  <a:schemeClr val="tx1"/>
                </a:solidFill>
                <a:latin typeface="+mn-lt"/>
                <a:ea typeface="+mn-ea"/>
                <a:cs typeface="+mn-cs"/>
              </a:rPr>
              <a:t>Resources needed to build a smart traffic controller.</a:t>
            </a:r>
          </a:p>
        </p:txBody>
      </p:sp>
      <p:sp>
        <p:nvSpPr>
          <p:cNvPr id="1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B97FC3D-D09D-221B-0C47-3CB89071723A}"/>
              </a:ext>
            </a:extLst>
          </p:cNvPr>
          <p:cNvPicPr>
            <a:picLocks noChangeAspect="1"/>
          </p:cNvPicPr>
          <p:nvPr/>
        </p:nvPicPr>
        <p:blipFill>
          <a:blip r:embed="rId2"/>
          <a:stretch>
            <a:fillRect/>
          </a:stretch>
        </p:blipFill>
        <p:spPr>
          <a:xfrm>
            <a:off x="4856444" y="640080"/>
            <a:ext cx="6810319" cy="5550408"/>
          </a:xfrm>
          <a:prstGeom prst="rect">
            <a:avLst/>
          </a:prstGeom>
        </p:spPr>
      </p:pic>
    </p:spTree>
    <p:extLst>
      <p:ext uri="{BB962C8B-B14F-4D97-AF65-F5344CB8AC3E}">
        <p14:creationId xmlns:p14="http://schemas.microsoft.com/office/powerpoint/2010/main" val="1897949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dirty="0">
                <a:solidFill>
                  <a:schemeClr val="tx1"/>
                </a:solidFill>
                <a:latin typeface="+mj-lt"/>
                <a:ea typeface="+mj-ea"/>
                <a:cs typeface="+mj-cs"/>
              </a:rPr>
              <a:t>Screenshot of code in Code Editor (Testing)</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477981" y="4872922"/>
            <a:ext cx="3933306" cy="1208141"/>
          </a:xfrm>
        </p:spPr>
        <p:txBody>
          <a:bodyPr vert="horz" lIns="91440" tIns="45720" rIns="91440" bIns="45720" rtlCol="0">
            <a:normAutofit/>
          </a:bodyPr>
          <a:lstStyle/>
          <a:p>
            <a:r>
              <a:rPr lang="en-US" sz="2000" kern="1200">
                <a:solidFill>
                  <a:schemeClr val="tx1"/>
                </a:solidFill>
                <a:latin typeface="+mn-lt"/>
                <a:ea typeface="+mn-ea"/>
                <a:cs typeface="+mn-cs"/>
              </a:rPr>
              <a:t>Screenshot of code in Code Editor showing </a:t>
            </a:r>
            <a:r>
              <a:rPr lang="en-US" sz="2000" b="1" kern="1200">
                <a:solidFill>
                  <a:schemeClr val="tx1"/>
                </a:solidFill>
                <a:latin typeface="+mn-lt"/>
                <a:ea typeface="+mn-ea"/>
                <a:cs typeface="+mn-cs"/>
              </a:rPr>
              <a:t>your name in the comment</a:t>
            </a:r>
          </a:p>
        </p:txBody>
      </p:sp>
      <p:sp>
        <p:nvSpPr>
          <p:cNvPr id="23" name="Rectangle 2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575C6318-03B9-0C0A-BD73-EA4F379212F5}"/>
              </a:ext>
            </a:extLst>
          </p:cNvPr>
          <p:cNvPicPr>
            <a:picLocks noChangeAspect="1"/>
          </p:cNvPicPr>
          <p:nvPr/>
        </p:nvPicPr>
        <p:blipFill>
          <a:blip r:embed="rId2"/>
          <a:stretch>
            <a:fillRect/>
          </a:stretch>
        </p:blipFill>
        <p:spPr>
          <a:xfrm>
            <a:off x="5588006" y="625684"/>
            <a:ext cx="6061535" cy="5455380"/>
          </a:xfrm>
          <a:prstGeom prst="rect">
            <a:avLst/>
          </a:prstGeom>
        </p:spPr>
      </p:pic>
    </p:spTree>
    <p:extLst>
      <p:ext uri="{BB962C8B-B14F-4D97-AF65-F5344CB8AC3E}">
        <p14:creationId xmlns:p14="http://schemas.microsoft.com/office/powerpoint/2010/main" val="3946503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8">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 name="Freeform: Shape 20">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dirty="0">
                <a:solidFill>
                  <a:schemeClr val="tx1"/>
                </a:solidFill>
                <a:latin typeface="+mj-lt"/>
                <a:ea typeface="+mj-ea"/>
                <a:cs typeface="+mj-cs"/>
              </a:rPr>
              <a:t>Screenshot of Serial Monitor (Testing)</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477981" y="4872922"/>
            <a:ext cx="3933306" cy="1208141"/>
          </a:xfrm>
        </p:spPr>
        <p:txBody>
          <a:bodyPr vert="horz" lIns="91440" tIns="45720" rIns="91440" bIns="45720" rtlCol="0">
            <a:normAutofit/>
          </a:bodyPr>
          <a:lstStyle/>
          <a:p>
            <a:r>
              <a:rPr lang="en-US" sz="2000" kern="1200">
                <a:solidFill>
                  <a:schemeClr val="tx1"/>
                </a:solidFill>
                <a:latin typeface="+mn-lt"/>
                <a:ea typeface="+mn-ea"/>
                <a:cs typeface="+mn-cs"/>
              </a:rPr>
              <a:t>Screenshot of output in Serial Monitor</a:t>
            </a:r>
            <a:endParaRPr lang="en-US" sz="2000" b="1" kern="1200">
              <a:solidFill>
                <a:schemeClr val="tx1"/>
              </a:solidFill>
              <a:latin typeface="+mn-lt"/>
              <a:ea typeface="+mn-ea"/>
              <a:cs typeface="+mn-cs"/>
            </a:endParaRPr>
          </a:p>
        </p:txBody>
      </p:sp>
      <p:sp>
        <p:nvSpPr>
          <p:cNvPr id="23" name="Rectangle 2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screenshot of a computer&#10;&#10;AI-generated content may be incorrect.">
            <a:extLst>
              <a:ext uri="{FF2B5EF4-FFF2-40B4-BE49-F238E27FC236}">
                <a16:creationId xmlns:a16="http://schemas.microsoft.com/office/drawing/2014/main" id="{658CE0E9-8A8B-98D5-AD03-58B3CF7004CD}"/>
              </a:ext>
            </a:extLst>
          </p:cNvPr>
          <p:cNvPicPr>
            <a:picLocks noChangeAspect="1"/>
          </p:cNvPicPr>
          <p:nvPr/>
        </p:nvPicPr>
        <p:blipFill>
          <a:blip r:embed="rId2"/>
          <a:stretch>
            <a:fillRect/>
          </a:stretch>
        </p:blipFill>
        <p:spPr>
          <a:xfrm>
            <a:off x="5414356" y="934038"/>
            <a:ext cx="6408836" cy="4838671"/>
          </a:xfrm>
          <a:prstGeom prst="rect">
            <a:avLst/>
          </a:prstGeom>
        </p:spPr>
      </p:pic>
    </p:spTree>
    <p:extLst>
      <p:ext uri="{BB962C8B-B14F-4D97-AF65-F5344CB8AC3E}">
        <p14:creationId xmlns:p14="http://schemas.microsoft.com/office/powerpoint/2010/main" val="3015453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060ABE7-CE38-0CFF-945F-10A3BE0409AE}"/>
              </a:ext>
            </a:extLst>
          </p:cNvPr>
          <p:cNvSpPr>
            <a:spLocks noGrp="1"/>
          </p:cNvSpPr>
          <p:nvPr>
            <p:ph type="title"/>
          </p:nvPr>
        </p:nvSpPr>
        <p:spPr/>
        <p:txBody>
          <a:bodyPr/>
          <a:lstStyle/>
          <a:p>
            <a:r>
              <a:rPr lang="en-US" dirty="0"/>
              <a:t>Career Skills</a:t>
            </a:r>
          </a:p>
        </p:txBody>
      </p:sp>
      <p:sp>
        <p:nvSpPr>
          <p:cNvPr id="6" name="Content Placeholder 5">
            <a:extLst>
              <a:ext uri="{FF2B5EF4-FFF2-40B4-BE49-F238E27FC236}">
                <a16:creationId xmlns:a16="http://schemas.microsoft.com/office/drawing/2014/main" id="{C6E9B5F7-F0E1-F1F4-F728-321009644C14}"/>
              </a:ext>
            </a:extLst>
          </p:cNvPr>
          <p:cNvSpPr>
            <a:spLocks noGrp="1"/>
          </p:cNvSpPr>
          <p:nvPr>
            <p:ph sz="half" idx="1"/>
          </p:nvPr>
        </p:nvSpPr>
        <p:spPr/>
        <p:txBody>
          <a:bodyPr>
            <a:normAutofit/>
          </a:bodyPr>
          <a:lstStyle/>
          <a:p>
            <a:r>
              <a:rPr lang="en-US" dirty="0"/>
              <a:t>Network Administrator  </a:t>
            </a:r>
          </a:p>
          <a:p>
            <a:r>
              <a:rPr lang="en-US" dirty="0"/>
              <a:t>IT Support Specialist  </a:t>
            </a:r>
          </a:p>
          <a:p>
            <a:r>
              <a:rPr lang="en-US" dirty="0"/>
              <a:t>IoT Solutions Engineer  </a:t>
            </a:r>
          </a:p>
          <a:p>
            <a:r>
              <a:rPr lang="en-US" dirty="0"/>
              <a:t>Systems Analyst  </a:t>
            </a:r>
          </a:p>
          <a:p>
            <a:r>
              <a:rPr lang="en-US" dirty="0"/>
              <a:t>Network Technician  </a:t>
            </a:r>
          </a:p>
        </p:txBody>
      </p:sp>
      <p:sp>
        <p:nvSpPr>
          <p:cNvPr id="7" name="Content Placeholder 6">
            <a:extLst>
              <a:ext uri="{FF2B5EF4-FFF2-40B4-BE49-F238E27FC236}">
                <a16:creationId xmlns:a16="http://schemas.microsoft.com/office/drawing/2014/main" id="{A8924999-9A83-AB08-4D9E-B8C6EF1108F4}"/>
              </a:ext>
            </a:extLst>
          </p:cNvPr>
          <p:cNvSpPr>
            <a:spLocks noGrp="1"/>
          </p:cNvSpPr>
          <p:nvPr>
            <p:ph sz="half" idx="2"/>
          </p:nvPr>
        </p:nvSpPr>
        <p:spPr/>
        <p:txBody>
          <a:bodyPr/>
          <a:lstStyle/>
          <a:p>
            <a:r>
              <a:rPr lang="en-US" dirty="0"/>
              <a:t>Digital Device Developer  </a:t>
            </a:r>
          </a:p>
          <a:p>
            <a:r>
              <a:rPr lang="en-US" dirty="0"/>
              <a:t>Technical Support Engineer  </a:t>
            </a:r>
          </a:p>
          <a:p>
            <a:r>
              <a:rPr lang="en-US" dirty="0"/>
              <a:t>Cybersecurity Analyst  </a:t>
            </a:r>
          </a:p>
          <a:p>
            <a:r>
              <a:rPr lang="en-US" dirty="0"/>
              <a:t>Hardware Engineer  </a:t>
            </a:r>
          </a:p>
          <a:p>
            <a:r>
              <a:rPr lang="en-US" dirty="0"/>
              <a:t>Software Installer</a:t>
            </a:r>
          </a:p>
          <a:p>
            <a:endParaRPr lang="en-US" dirty="0"/>
          </a:p>
        </p:txBody>
      </p:sp>
    </p:spTree>
    <p:extLst>
      <p:ext uri="{BB962C8B-B14F-4D97-AF65-F5344CB8AC3E}">
        <p14:creationId xmlns:p14="http://schemas.microsoft.com/office/powerpoint/2010/main" val="1336108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4759F-606F-182D-65A8-A57F347FCC61}"/>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2A93CBD5-0AD3-F9C2-CA83-B8D14FC34DFF}"/>
              </a:ext>
            </a:extLst>
          </p:cNvPr>
          <p:cNvSpPr>
            <a:spLocks noGrp="1"/>
          </p:cNvSpPr>
          <p:nvPr>
            <p:ph idx="1"/>
          </p:nvPr>
        </p:nvSpPr>
        <p:spPr/>
        <p:txBody>
          <a:bodyPr/>
          <a:lstStyle/>
          <a:p>
            <a:r>
              <a:rPr lang="en-US" dirty="0"/>
              <a:t>IoT devices use sensors, controllers, and actuators as their core parts. The digital device acts as the system's brain. They provide real-time information through feedback loops. In a closed-loop system, the controller constantly receives data from sensors and adjusts conditions as needed.</a:t>
            </a:r>
          </a:p>
        </p:txBody>
      </p:sp>
    </p:spTree>
    <p:extLst>
      <p:ext uri="{BB962C8B-B14F-4D97-AF65-F5344CB8AC3E}">
        <p14:creationId xmlns:p14="http://schemas.microsoft.com/office/powerpoint/2010/main" val="2678035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CC4E1-70B1-4437-B886-BDE14B645EB9}"/>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51B90E47-F5C2-6162-7B7F-7CF70E82A631}"/>
              </a:ext>
            </a:extLst>
          </p:cNvPr>
          <p:cNvSpPr>
            <a:spLocks noGrp="1"/>
          </p:cNvSpPr>
          <p:nvPr>
            <p:ph idx="1"/>
          </p:nvPr>
        </p:nvSpPr>
        <p:spPr/>
        <p:txBody>
          <a:bodyPr/>
          <a:lstStyle/>
          <a:p>
            <a:r>
              <a:rPr lang="en-US" dirty="0"/>
              <a:t>In conclusion, IoT devices operate efficiently through a closed-loop system, where sensors constantly provide data to the controller, allowing for real-time adjustments and responses. This highlights the importance of feedback loops in maintaining optimal conditions and underscores the integral role of the digital device as the system's brain. Overall, this mechanism enables IoT devices to deliver valuable, real-time information and adapt to changing circumstances seamlessly.</a:t>
            </a:r>
          </a:p>
        </p:txBody>
      </p:sp>
    </p:spTree>
    <p:extLst>
      <p:ext uri="{BB962C8B-B14F-4D97-AF65-F5344CB8AC3E}">
        <p14:creationId xmlns:p14="http://schemas.microsoft.com/office/powerpoint/2010/main" val="423506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046746" y="586822"/>
            <a:ext cx="3560252" cy="1645920"/>
          </a:xfrm>
        </p:spPr>
        <p:txBody>
          <a:bodyPr vert="horz" lIns="91440" tIns="45720" rIns="91440" bIns="45720" rtlCol="0" anchor="ctr">
            <a:normAutofit/>
          </a:bodyPr>
          <a:lstStyle/>
          <a:p>
            <a:r>
              <a:rPr lang="en-US" kern="1200">
                <a:solidFill>
                  <a:schemeClr val="tx1"/>
                </a:solidFill>
                <a:latin typeface="+mj-lt"/>
                <a:ea typeface="+mj-ea"/>
                <a:cs typeface="+mj-cs"/>
              </a:rPr>
              <a:t>ESP32 (Screenshot)</a:t>
            </a:r>
          </a:p>
        </p:txBody>
      </p:sp>
      <p:sp>
        <p:nvSpPr>
          <p:cNvPr id="16" name="Rectangle 15">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8" name="Rectangle 17">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351164" y="586822"/>
            <a:ext cx="6002636" cy="1645920"/>
          </a:xfrm>
        </p:spPr>
        <p:txBody>
          <a:bodyPr vert="horz" lIns="91440" tIns="45720" rIns="91440" bIns="45720" rtlCol="0" anchor="ctr">
            <a:normAutofit/>
          </a:bodyPr>
          <a:lstStyle/>
          <a:p>
            <a:pPr indent="-228600">
              <a:buFont typeface="Arial" panose="020B0604020202020204" pitchFamily="34" charset="0"/>
              <a:buChar char="•"/>
            </a:pPr>
            <a:r>
              <a:rPr lang="en-US" sz="1800"/>
              <a:t>Microcontroller mounted and powered ON</a:t>
            </a:r>
          </a:p>
          <a:p>
            <a:pPr indent="-228600">
              <a:buFont typeface="Arial" panose="020B0604020202020204" pitchFamily="34" charset="0"/>
              <a:buChar char="•"/>
            </a:pPr>
            <a:endParaRPr lang="en-US" sz="1800"/>
          </a:p>
          <a:p>
            <a:pPr indent="-228600">
              <a:buFont typeface="Arial" panose="020B0604020202020204" pitchFamily="34" charset="0"/>
              <a:buChar char="•"/>
            </a:pPr>
            <a:endParaRPr lang="en-US" sz="1800"/>
          </a:p>
        </p:txBody>
      </p:sp>
      <p:pic>
        <p:nvPicPr>
          <p:cNvPr id="4" name="Picture 3">
            <a:extLst>
              <a:ext uri="{FF2B5EF4-FFF2-40B4-BE49-F238E27FC236}">
                <a16:creationId xmlns:a16="http://schemas.microsoft.com/office/drawing/2014/main" id="{2E6782F1-407E-7EF6-5346-B35135104DFC}"/>
              </a:ext>
            </a:extLst>
          </p:cNvPr>
          <p:cNvPicPr>
            <a:picLocks noChangeAspect="1"/>
          </p:cNvPicPr>
          <p:nvPr/>
        </p:nvPicPr>
        <p:blipFill>
          <a:blip r:embed="rId2"/>
          <a:stretch>
            <a:fillRect/>
          </a:stretch>
        </p:blipFill>
        <p:spPr>
          <a:xfrm>
            <a:off x="610251" y="2734056"/>
            <a:ext cx="11059889" cy="3483864"/>
          </a:xfrm>
          <a:prstGeom prst="rect">
            <a:avLst/>
          </a:prstGeom>
        </p:spPr>
      </p:pic>
    </p:spTree>
    <p:extLst>
      <p:ext uri="{BB962C8B-B14F-4D97-AF65-F5344CB8AC3E}">
        <p14:creationId xmlns:p14="http://schemas.microsoft.com/office/powerpoint/2010/main" val="669344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7517EF-BD4D-4055-BDB4-A322C5356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901690" y="405575"/>
            <a:ext cx="6430414" cy="1371600"/>
          </a:xfrm>
        </p:spPr>
        <p:txBody>
          <a:bodyPr vert="horz" lIns="91440" tIns="45720" rIns="91440" bIns="45720" rtlCol="0" anchor="ctr">
            <a:normAutofit/>
          </a:bodyPr>
          <a:lstStyle/>
          <a:p>
            <a:r>
              <a:rPr lang="en-US" sz="4000" kern="1200" dirty="0">
                <a:solidFill>
                  <a:schemeClr val="tx1"/>
                </a:solidFill>
                <a:latin typeface="+mj-lt"/>
                <a:ea typeface="+mj-ea"/>
                <a:cs typeface="+mj-cs"/>
              </a:rPr>
              <a:t>ESP32 </a:t>
            </a:r>
            <a:r>
              <a:rPr lang="en-US" sz="4000" kern="1200">
                <a:solidFill>
                  <a:schemeClr val="tx1"/>
                </a:solidFill>
                <a:latin typeface="+mj-lt"/>
                <a:ea typeface="+mj-ea"/>
                <a:cs typeface="+mj-cs"/>
              </a:rPr>
              <a:t>WiFi</a:t>
            </a:r>
            <a:r>
              <a:rPr lang="en-US" sz="4000" kern="1200" dirty="0">
                <a:solidFill>
                  <a:schemeClr val="tx1"/>
                </a:solidFill>
                <a:latin typeface="+mj-lt"/>
                <a:ea typeface="+mj-ea"/>
                <a:cs typeface="+mj-cs"/>
              </a:rPr>
              <a:t> Scan</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7924796" y="498698"/>
            <a:ext cx="2893382" cy="1185353"/>
          </a:xfrm>
        </p:spPr>
        <p:txBody>
          <a:bodyPr vert="horz" lIns="91440" tIns="45720" rIns="91440" bIns="45720" rtlCol="0" anchor="ctr">
            <a:normAutofit/>
          </a:bodyPr>
          <a:lstStyle/>
          <a:p>
            <a:r>
              <a:rPr lang="en-US" sz="1800" kern="1200">
                <a:solidFill>
                  <a:schemeClr val="tx1"/>
                </a:solidFill>
                <a:latin typeface="+mn-lt"/>
                <a:ea typeface="+mn-ea"/>
                <a:cs typeface="+mn-cs"/>
              </a:rPr>
              <a:t>Screenshot of </a:t>
            </a:r>
            <a:r>
              <a:rPr lang="en-US" sz="1800" b="1" kern="1200">
                <a:solidFill>
                  <a:schemeClr val="tx1"/>
                </a:solidFill>
                <a:latin typeface="+mn-lt"/>
                <a:ea typeface="+mn-ea"/>
                <a:cs typeface="+mn-cs"/>
              </a:rPr>
              <a:t>Serial Monitor </a:t>
            </a:r>
            <a:r>
              <a:rPr lang="en-US" sz="1800" kern="1200">
                <a:solidFill>
                  <a:schemeClr val="tx1"/>
                </a:solidFill>
                <a:latin typeface="+mn-lt"/>
                <a:ea typeface="+mn-ea"/>
                <a:cs typeface="+mn-cs"/>
              </a:rPr>
              <a:t>showing the available networks </a:t>
            </a:r>
            <a:endParaRPr lang="en-US" sz="1800" b="1" kern="1200">
              <a:solidFill>
                <a:schemeClr val="tx1"/>
              </a:solidFill>
              <a:latin typeface="+mn-lt"/>
              <a:ea typeface="+mn-ea"/>
              <a:cs typeface="+mn-cs"/>
            </a:endParaRPr>
          </a:p>
        </p:txBody>
      </p:sp>
      <p:sp>
        <p:nvSpPr>
          <p:cNvPr id="14" name="Rectangle 13">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126032" y="1067264"/>
            <a:ext cx="1021458"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Picture 4">
            <a:extLst>
              <a:ext uri="{FF2B5EF4-FFF2-40B4-BE49-F238E27FC236}">
                <a16:creationId xmlns:a16="http://schemas.microsoft.com/office/drawing/2014/main" id="{2CC1A912-7B52-C03C-4540-57F7A21748D3}"/>
              </a:ext>
            </a:extLst>
          </p:cNvPr>
          <p:cNvPicPr>
            <a:picLocks noChangeAspect="1"/>
          </p:cNvPicPr>
          <p:nvPr/>
        </p:nvPicPr>
        <p:blipFill>
          <a:blip r:embed="rId2"/>
          <a:stretch>
            <a:fillRect/>
          </a:stretch>
        </p:blipFill>
        <p:spPr>
          <a:xfrm>
            <a:off x="999260" y="2091095"/>
            <a:ext cx="10196945" cy="4206240"/>
          </a:xfrm>
          <a:prstGeom prst="rect">
            <a:avLst/>
          </a:prstGeom>
        </p:spPr>
      </p:pic>
    </p:spTree>
    <p:extLst>
      <p:ext uri="{BB962C8B-B14F-4D97-AF65-F5344CB8AC3E}">
        <p14:creationId xmlns:p14="http://schemas.microsoft.com/office/powerpoint/2010/main" val="3824062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411480" y="991443"/>
            <a:ext cx="4443154" cy="1087819"/>
          </a:xfrm>
        </p:spPr>
        <p:txBody>
          <a:bodyPr vert="horz" lIns="91440" tIns="45720" rIns="91440" bIns="45720" rtlCol="0" anchor="b">
            <a:normAutofit/>
          </a:bodyPr>
          <a:lstStyle/>
          <a:p>
            <a:r>
              <a:rPr lang="en-US" sz="3400" kern="1200">
                <a:solidFill>
                  <a:schemeClr val="tx1"/>
                </a:solidFill>
                <a:latin typeface="+mj-lt"/>
                <a:ea typeface="+mj-ea"/>
                <a:cs typeface="+mj-cs"/>
              </a:rPr>
              <a:t>Picture of circuit with working LEDs</a:t>
            </a:r>
          </a:p>
        </p:txBody>
      </p:sp>
      <p:sp>
        <p:nvSpPr>
          <p:cNvPr id="23" name="Rectangle 22">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411480" y="2684095"/>
            <a:ext cx="4443154" cy="3492868"/>
          </a:xfrm>
        </p:spPr>
        <p:txBody>
          <a:bodyPr vert="horz" lIns="91440" tIns="45720" rIns="91440" bIns="45720" rtlCol="0">
            <a:normAutofit/>
          </a:bodyPr>
          <a:lstStyle/>
          <a:p>
            <a:pPr lvl="0" indent="-228600">
              <a:buFont typeface="Arial" panose="020B0604020202020204" pitchFamily="34" charset="0"/>
              <a:buChar char="•"/>
            </a:pPr>
            <a:r>
              <a:rPr lang="en-US" sz="1800"/>
              <a:t> ESP 32 Board</a:t>
            </a:r>
          </a:p>
          <a:p>
            <a:pPr marL="58738" lvl="0" indent="-228600">
              <a:buFont typeface="Arial" panose="020B0604020202020204" pitchFamily="34" charset="0"/>
              <a:buChar char="•"/>
            </a:pPr>
            <a:r>
              <a:rPr lang="en-US" sz="1800"/>
              <a:t>Colored LEDs: Red, Yellow and       Green</a:t>
            </a:r>
          </a:p>
          <a:p>
            <a:pPr lvl="0" indent="-228600">
              <a:buFont typeface="Arial" panose="020B0604020202020204" pitchFamily="34" charset="0"/>
              <a:buChar char="•"/>
            </a:pPr>
            <a:r>
              <a:rPr lang="en-US" sz="1800"/>
              <a:t>Wires</a:t>
            </a:r>
          </a:p>
          <a:p>
            <a:pPr lvl="0" indent="-228600">
              <a:buFont typeface="Arial" panose="020B0604020202020204" pitchFamily="34" charset="0"/>
              <a:buChar char="•"/>
            </a:pPr>
            <a:r>
              <a:rPr lang="en-US" sz="1800"/>
              <a:t>Breadboard</a:t>
            </a:r>
          </a:p>
          <a:p>
            <a:pPr indent="-228600">
              <a:buFont typeface="Arial" panose="020B0604020202020204" pitchFamily="34" charset="0"/>
              <a:buChar char="•"/>
            </a:pPr>
            <a:endParaRPr lang="en-US" sz="1800"/>
          </a:p>
        </p:txBody>
      </p:sp>
      <p:pic>
        <p:nvPicPr>
          <p:cNvPr id="5" name="Picture 4">
            <a:extLst>
              <a:ext uri="{FF2B5EF4-FFF2-40B4-BE49-F238E27FC236}">
                <a16:creationId xmlns:a16="http://schemas.microsoft.com/office/drawing/2014/main" id="{76D06F10-DDA7-D857-B4D4-42B9022930F5}"/>
              </a:ext>
            </a:extLst>
          </p:cNvPr>
          <p:cNvPicPr>
            <a:picLocks noChangeAspect="1"/>
          </p:cNvPicPr>
          <p:nvPr/>
        </p:nvPicPr>
        <p:blipFill>
          <a:blip r:embed="rId2"/>
          <a:stretch>
            <a:fillRect/>
          </a:stretch>
        </p:blipFill>
        <p:spPr>
          <a:xfrm>
            <a:off x="5385816" y="1879773"/>
            <a:ext cx="6440424" cy="3043100"/>
          </a:xfrm>
          <a:prstGeom prst="rect">
            <a:avLst/>
          </a:prstGeom>
        </p:spPr>
      </p:pic>
    </p:spTree>
    <p:extLst>
      <p:ext uri="{BB962C8B-B14F-4D97-AF65-F5344CB8AC3E}">
        <p14:creationId xmlns:p14="http://schemas.microsoft.com/office/powerpoint/2010/main" val="2682237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a:solidFill>
                  <a:schemeClr val="tx1"/>
                </a:solidFill>
                <a:latin typeface="+mj-lt"/>
                <a:ea typeface="+mj-ea"/>
                <a:cs typeface="+mj-cs"/>
              </a:rPr>
              <a:t>Screenshot of code in the Code Editor</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477981" y="4872922"/>
            <a:ext cx="3933306" cy="1208141"/>
          </a:xfrm>
        </p:spPr>
        <p:txBody>
          <a:bodyPr vert="horz" lIns="91440" tIns="45720" rIns="91440" bIns="45720" rtlCol="0">
            <a:normAutofit/>
          </a:bodyPr>
          <a:lstStyle/>
          <a:p>
            <a:r>
              <a:rPr lang="en-US" sz="2000" kern="1200">
                <a:solidFill>
                  <a:schemeClr val="tx1"/>
                </a:solidFill>
                <a:latin typeface="+mn-lt"/>
                <a:ea typeface="+mn-ea"/>
                <a:cs typeface="+mn-cs"/>
              </a:rPr>
              <a:t>Screenshot of code in the Wokwi Code Editor showing </a:t>
            </a:r>
            <a:r>
              <a:rPr lang="en-US" sz="2000" b="1" kern="1200">
                <a:solidFill>
                  <a:schemeClr val="tx1"/>
                </a:solidFill>
                <a:latin typeface="+mn-lt"/>
                <a:ea typeface="+mn-ea"/>
                <a:cs typeface="+mn-cs"/>
              </a:rPr>
              <a:t>your name in the comment</a:t>
            </a:r>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C3F010F-DFA8-F346-E221-4CA1B6993617}"/>
              </a:ext>
            </a:extLst>
          </p:cNvPr>
          <p:cNvPicPr>
            <a:picLocks noChangeAspect="1"/>
          </p:cNvPicPr>
          <p:nvPr/>
        </p:nvPicPr>
        <p:blipFill>
          <a:blip r:embed="rId2"/>
          <a:stretch>
            <a:fillRect/>
          </a:stretch>
        </p:blipFill>
        <p:spPr>
          <a:xfrm>
            <a:off x="5813951" y="625684"/>
            <a:ext cx="5609646" cy="5455380"/>
          </a:xfrm>
          <a:prstGeom prst="rect">
            <a:avLst/>
          </a:prstGeom>
        </p:spPr>
      </p:pic>
    </p:spTree>
    <p:extLst>
      <p:ext uri="{BB962C8B-B14F-4D97-AF65-F5344CB8AC3E}">
        <p14:creationId xmlns:p14="http://schemas.microsoft.com/office/powerpoint/2010/main" val="1086191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C9B446A-6343-4E56-90BA-061E4DDF0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3EC72A1B-03D3-499C-B4BF-AC68EEC22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216322C2-3CF0-4D33-BF90-3F384CF6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kern="1200">
                <a:solidFill>
                  <a:schemeClr val="tx1"/>
                </a:solidFill>
                <a:latin typeface="+mj-lt"/>
                <a:ea typeface="+mj-ea"/>
                <a:cs typeface="+mj-cs"/>
              </a:rPr>
              <a:t>Picture of circuit with working LEDs</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371094" y="2718054"/>
            <a:ext cx="3438906" cy="3207258"/>
          </a:xfrm>
        </p:spPr>
        <p:txBody>
          <a:bodyPr vert="horz" lIns="91440" tIns="45720" rIns="91440" bIns="45720" rtlCol="0" anchor="t">
            <a:normAutofit/>
          </a:bodyPr>
          <a:lstStyle/>
          <a:p>
            <a:pPr lvl="0" indent="-228600">
              <a:buFont typeface="Arial" panose="020B0604020202020204" pitchFamily="34" charset="0"/>
              <a:buChar char="•"/>
            </a:pPr>
            <a:r>
              <a:rPr lang="en-US" sz="1700"/>
              <a:t>ESP 32 Board</a:t>
            </a:r>
          </a:p>
          <a:p>
            <a:pPr indent="-228600">
              <a:buFont typeface="Arial" panose="020B0604020202020204" pitchFamily="34" charset="0"/>
              <a:buChar char="•"/>
            </a:pPr>
            <a:r>
              <a:rPr lang="en-US" sz="1700"/>
              <a:t>Colored LEDs: Red, Yellow and Green (two sets)</a:t>
            </a:r>
          </a:p>
          <a:p>
            <a:pPr lvl="0" indent="-228600">
              <a:buFont typeface="Arial" panose="020B0604020202020204" pitchFamily="34" charset="0"/>
              <a:buChar char="•"/>
            </a:pPr>
            <a:r>
              <a:rPr lang="en-US" sz="1700"/>
              <a:t>Wires</a:t>
            </a:r>
          </a:p>
          <a:p>
            <a:pPr lvl="0" indent="-228600">
              <a:buFont typeface="Arial" panose="020B0604020202020204" pitchFamily="34" charset="0"/>
              <a:buChar char="•"/>
            </a:pPr>
            <a:r>
              <a:rPr lang="en-US" sz="1700"/>
              <a:t>Breadboard</a:t>
            </a:r>
          </a:p>
          <a:p>
            <a:pPr indent="-228600">
              <a:buFont typeface="Arial" panose="020B0604020202020204" pitchFamily="34" charset="0"/>
              <a:buChar char="•"/>
            </a:pPr>
            <a:endParaRPr lang="en-US" sz="1700"/>
          </a:p>
        </p:txBody>
      </p:sp>
      <p:pic>
        <p:nvPicPr>
          <p:cNvPr id="5" name="Picture 4">
            <a:extLst>
              <a:ext uri="{FF2B5EF4-FFF2-40B4-BE49-F238E27FC236}">
                <a16:creationId xmlns:a16="http://schemas.microsoft.com/office/drawing/2014/main" id="{04FC0CB2-D176-CC22-E7E3-8190E2891D92}"/>
              </a:ext>
            </a:extLst>
          </p:cNvPr>
          <p:cNvPicPr>
            <a:picLocks noChangeAspect="1"/>
          </p:cNvPicPr>
          <p:nvPr/>
        </p:nvPicPr>
        <p:blipFill>
          <a:blip r:embed="rId2"/>
          <a:srcRect l="5415" r="22115" b="-2"/>
          <a:stretch/>
        </p:blipFill>
        <p:spPr>
          <a:xfrm>
            <a:off x="5636472" y="843533"/>
            <a:ext cx="5446929" cy="5280175"/>
          </a:xfrm>
          <a:prstGeom prst="rect">
            <a:avLst/>
          </a:prstGeom>
        </p:spPr>
      </p:pic>
    </p:spTree>
    <p:extLst>
      <p:ext uri="{BB962C8B-B14F-4D97-AF65-F5344CB8AC3E}">
        <p14:creationId xmlns:p14="http://schemas.microsoft.com/office/powerpoint/2010/main" val="1821967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a:solidFill>
                  <a:schemeClr val="tx1"/>
                </a:solidFill>
                <a:latin typeface="+mj-lt"/>
                <a:ea typeface="+mj-ea"/>
                <a:cs typeface="+mj-cs"/>
              </a:rPr>
              <a:t>Screenshot of code in Wokwi </a:t>
            </a: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477981" y="4872922"/>
            <a:ext cx="3933306" cy="1208141"/>
          </a:xfrm>
        </p:spPr>
        <p:txBody>
          <a:bodyPr vert="horz" lIns="91440" tIns="45720" rIns="91440" bIns="45720" rtlCol="0">
            <a:normAutofit/>
          </a:bodyPr>
          <a:lstStyle/>
          <a:p>
            <a:r>
              <a:rPr lang="en-US" sz="2000" kern="1200" dirty="0">
                <a:solidFill>
                  <a:schemeClr val="tx1"/>
                </a:solidFill>
                <a:latin typeface="+mn-lt"/>
                <a:ea typeface="+mn-ea"/>
                <a:cs typeface="+mn-cs"/>
              </a:rPr>
              <a:t>Screenshot of code </a:t>
            </a:r>
            <a:r>
              <a:rPr lang="en-US" sz="2000" kern="1200">
                <a:solidFill>
                  <a:schemeClr val="tx1"/>
                </a:solidFill>
                <a:latin typeface="+mn-lt"/>
                <a:ea typeface="+mn-ea"/>
                <a:cs typeface="+mn-cs"/>
              </a:rPr>
              <a:t>Wokwi</a:t>
            </a:r>
            <a:r>
              <a:rPr lang="en-US" sz="2000" kern="1200" dirty="0">
                <a:solidFill>
                  <a:schemeClr val="tx1"/>
                </a:solidFill>
                <a:latin typeface="+mn-lt"/>
                <a:ea typeface="+mn-ea"/>
                <a:cs typeface="+mn-cs"/>
              </a:rPr>
              <a:t> Code Editor showing </a:t>
            </a:r>
            <a:r>
              <a:rPr lang="en-US" sz="2000" b="1" kern="1200" dirty="0">
                <a:solidFill>
                  <a:schemeClr val="tx1"/>
                </a:solidFill>
                <a:latin typeface="+mn-lt"/>
                <a:ea typeface="+mn-ea"/>
                <a:cs typeface="+mn-cs"/>
              </a:rPr>
              <a:t>your name in the comment</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BC167A21-9E20-4DDA-0290-37023272B1A8}"/>
              </a:ext>
            </a:extLst>
          </p:cNvPr>
          <p:cNvPicPr>
            <a:picLocks noChangeAspect="1"/>
          </p:cNvPicPr>
          <p:nvPr/>
        </p:nvPicPr>
        <p:blipFill>
          <a:blip r:embed="rId2"/>
          <a:stretch>
            <a:fillRect/>
          </a:stretch>
        </p:blipFill>
        <p:spPr>
          <a:xfrm>
            <a:off x="5637691" y="625684"/>
            <a:ext cx="5962166" cy="5455380"/>
          </a:xfrm>
          <a:prstGeom prst="rect">
            <a:avLst/>
          </a:prstGeom>
        </p:spPr>
      </p:pic>
    </p:spTree>
    <p:extLst>
      <p:ext uri="{BB962C8B-B14F-4D97-AF65-F5344CB8AC3E}">
        <p14:creationId xmlns:p14="http://schemas.microsoft.com/office/powerpoint/2010/main" val="3552139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411480" y="991443"/>
            <a:ext cx="4443154" cy="1087819"/>
          </a:xfrm>
        </p:spPr>
        <p:txBody>
          <a:bodyPr vert="horz" lIns="91440" tIns="45720" rIns="91440" bIns="45720" rtlCol="0" anchor="b">
            <a:normAutofit/>
          </a:bodyPr>
          <a:lstStyle/>
          <a:p>
            <a:r>
              <a:rPr lang="en-US" sz="3400" kern="1200">
                <a:solidFill>
                  <a:schemeClr val="tx1"/>
                </a:solidFill>
                <a:latin typeface="+mj-lt"/>
                <a:ea typeface="+mj-ea"/>
                <a:cs typeface="+mj-cs"/>
              </a:rPr>
              <a:t>Screenshot of circuit with working LEDs</a:t>
            </a:r>
          </a:p>
        </p:txBody>
      </p:sp>
      <p:sp>
        <p:nvSpPr>
          <p:cNvPr id="23" name="Rectangle 22">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a:xfrm>
            <a:off x="411480" y="2684095"/>
            <a:ext cx="4443154" cy="3492868"/>
          </a:xfrm>
        </p:spPr>
        <p:txBody>
          <a:bodyPr vert="horz" lIns="91440" tIns="45720" rIns="91440" bIns="45720" rtlCol="0">
            <a:normAutofit/>
          </a:bodyPr>
          <a:lstStyle/>
          <a:p>
            <a:pPr lvl="0" indent="-228600">
              <a:buFont typeface="Arial" panose="020B0604020202020204" pitchFamily="34" charset="0"/>
              <a:buChar char="•"/>
            </a:pPr>
            <a:r>
              <a:rPr lang="en-US" sz="1800"/>
              <a:t>ESP 32 Board</a:t>
            </a:r>
          </a:p>
          <a:p>
            <a:pPr indent="-228600">
              <a:buFont typeface="Arial" panose="020B0604020202020204" pitchFamily="34" charset="0"/>
              <a:buChar char="•"/>
            </a:pPr>
            <a:r>
              <a:rPr lang="en-US" sz="1800"/>
              <a:t>Colored LEDs: Red, Yellow and Green (two sets)</a:t>
            </a:r>
          </a:p>
          <a:p>
            <a:pPr lvl="0" indent="-228600">
              <a:buFont typeface="Arial" panose="020B0604020202020204" pitchFamily="34" charset="0"/>
              <a:buChar char="•"/>
            </a:pPr>
            <a:r>
              <a:rPr lang="en-US" sz="1800"/>
              <a:t>220 Ohm Resistors (optional)</a:t>
            </a:r>
          </a:p>
          <a:p>
            <a:pPr lvl="0" indent="-228600">
              <a:buFont typeface="Arial" panose="020B0604020202020204" pitchFamily="34" charset="0"/>
              <a:buChar char="•"/>
            </a:pPr>
            <a:r>
              <a:rPr lang="en-US" sz="1800"/>
              <a:t>Push Button</a:t>
            </a:r>
          </a:p>
          <a:p>
            <a:pPr lvl="0" indent="-228600">
              <a:buFont typeface="Arial" panose="020B0604020202020204" pitchFamily="34" charset="0"/>
              <a:buChar char="•"/>
            </a:pPr>
            <a:r>
              <a:rPr lang="en-US" sz="1800"/>
              <a:t>Wires</a:t>
            </a:r>
          </a:p>
          <a:p>
            <a:pPr lvl="0" indent="-228600">
              <a:buFont typeface="Arial" panose="020B0604020202020204" pitchFamily="34" charset="0"/>
              <a:buChar char="•"/>
            </a:pPr>
            <a:r>
              <a:rPr lang="en-US" sz="1800"/>
              <a:t>Breadboard</a:t>
            </a:r>
          </a:p>
          <a:p>
            <a:pPr indent="-228600">
              <a:buFont typeface="Arial" panose="020B0604020202020204" pitchFamily="34" charset="0"/>
              <a:buChar char="•"/>
            </a:pPr>
            <a:endParaRPr lang="en-US" sz="1800"/>
          </a:p>
        </p:txBody>
      </p:sp>
      <p:pic>
        <p:nvPicPr>
          <p:cNvPr id="5" name="Picture 4">
            <a:extLst>
              <a:ext uri="{FF2B5EF4-FFF2-40B4-BE49-F238E27FC236}">
                <a16:creationId xmlns:a16="http://schemas.microsoft.com/office/drawing/2014/main" id="{283D1AD3-4A89-93E2-E877-F78A10F27D7B}"/>
              </a:ext>
            </a:extLst>
          </p:cNvPr>
          <p:cNvPicPr>
            <a:picLocks noChangeAspect="1"/>
          </p:cNvPicPr>
          <p:nvPr/>
        </p:nvPicPr>
        <p:blipFill>
          <a:blip r:embed="rId2"/>
          <a:stretch>
            <a:fillRect/>
          </a:stretch>
        </p:blipFill>
        <p:spPr>
          <a:xfrm>
            <a:off x="5385816" y="1356489"/>
            <a:ext cx="6440424" cy="4089668"/>
          </a:xfrm>
          <a:prstGeom prst="rect">
            <a:avLst/>
          </a:prstGeom>
        </p:spPr>
      </p:pic>
    </p:spTree>
    <p:extLst>
      <p:ext uri="{BB962C8B-B14F-4D97-AF65-F5344CB8AC3E}">
        <p14:creationId xmlns:p14="http://schemas.microsoft.com/office/powerpoint/2010/main" val="1175103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1921</TotalTime>
  <Words>499</Words>
  <Application>Microsoft Office PowerPoint</Application>
  <PresentationFormat>Widescreen</PresentationFormat>
  <Paragraphs>74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CEIS 114 Final Project</vt:lpstr>
      <vt:lpstr>Introduction</vt:lpstr>
      <vt:lpstr>ESP32 (Screenshot)</vt:lpstr>
      <vt:lpstr>ESP32 WiFi Scan</vt:lpstr>
      <vt:lpstr>Picture of circuit with working LEDs</vt:lpstr>
      <vt:lpstr>Screenshot of code in the Code Editor</vt:lpstr>
      <vt:lpstr>Picture of circuit with working LEDs</vt:lpstr>
      <vt:lpstr>Screenshot of code in Wokwi </vt:lpstr>
      <vt:lpstr>Screenshot of circuit with working LEDs</vt:lpstr>
      <vt:lpstr>Screenshot of code in Wokwi</vt:lpstr>
      <vt:lpstr>Screenshot of Serial Monitor in Wokwi</vt:lpstr>
      <vt:lpstr>Picture of circuit with working LEDs and LCD display</vt:lpstr>
      <vt:lpstr>Screenshot of code in Code Editor</vt:lpstr>
      <vt:lpstr>Screenshot of Serial Monitor</vt:lpstr>
      <vt:lpstr>Screenshot of circuit with working LEDs and LCD display (Building/Operation)</vt:lpstr>
      <vt:lpstr>Screenshot of resources (Identification)</vt:lpstr>
      <vt:lpstr>Screenshot of code in Code Editor (Testing)</vt:lpstr>
      <vt:lpstr>Screenshot of Serial Monitor (Testing)</vt:lpstr>
      <vt:lpstr>Career Skills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CEIS101 Module 1</dc:title>
  <dc:creator>William Sullivan</dc:creator>
  <cp:lastModifiedBy>Mitchell, Tabatha</cp:lastModifiedBy>
  <cp:revision>31</cp:revision>
  <dcterms:created xsi:type="dcterms:W3CDTF">2018-12-20T22:43:36Z</dcterms:created>
  <dcterms:modified xsi:type="dcterms:W3CDTF">2025-03-03T23:19:00Z</dcterms:modified>
</cp:coreProperties>
</file>